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58" r:id="rId3"/>
    <p:sldId id="267" r:id="rId4"/>
    <p:sldId id="266" r:id="rId5"/>
    <p:sldId id="268" r:id="rId6"/>
    <p:sldId id="269" r:id="rId7"/>
    <p:sldId id="271" r:id="rId8"/>
    <p:sldId id="290" r:id="rId9"/>
    <p:sldId id="276" r:id="rId10"/>
    <p:sldId id="277" r:id="rId11"/>
    <p:sldId id="278" r:id="rId12"/>
    <p:sldId id="279" r:id="rId13"/>
    <p:sldId id="274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91" r:id="rId22"/>
    <p:sldId id="292" r:id="rId23"/>
    <p:sldId id="294" r:id="rId24"/>
    <p:sldId id="295" r:id="rId25"/>
    <p:sldId id="296" r:id="rId26"/>
    <p:sldId id="297" r:id="rId27"/>
    <p:sldId id="293" r:id="rId28"/>
    <p:sldId id="298" r:id="rId29"/>
    <p:sldId id="300" r:id="rId30"/>
    <p:sldId id="301" r:id="rId31"/>
    <p:sldId id="302" r:id="rId32"/>
    <p:sldId id="303" r:id="rId33"/>
    <p:sldId id="299" r:id="rId34"/>
    <p:sldId id="305" r:id="rId35"/>
    <p:sldId id="306" r:id="rId36"/>
    <p:sldId id="307" r:id="rId37"/>
    <p:sldId id="309" r:id="rId38"/>
    <p:sldId id="310" r:id="rId39"/>
    <p:sldId id="315" r:id="rId40"/>
    <p:sldId id="312" r:id="rId41"/>
    <p:sldId id="313" r:id="rId42"/>
    <p:sldId id="316" r:id="rId43"/>
    <p:sldId id="317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55F46"/>
    <a:srgbClr val="7E8C4D"/>
    <a:srgbClr val="E8E8E8"/>
    <a:srgbClr val="FFFFFF"/>
    <a:srgbClr val="FF912B"/>
    <a:srgbClr val="065280"/>
    <a:srgbClr val="34B2E3"/>
    <a:srgbClr val="64D1DA"/>
    <a:srgbClr val="8C103D"/>
    <a:srgbClr val="E249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7FABA-477B-4CD2-A743-4447A5475CEC}" type="doc">
      <dgm:prSet loTypeId="urn:microsoft.com/office/officeart/2005/8/layout/hList2" loCatId="list" qsTypeId="urn:microsoft.com/office/officeart/2005/8/quickstyle/3d1" qsCatId="3D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EB20BC02-3950-42FC-AB50-508FF5BEAED7}">
      <dgm:prSet phldrT="[Texto]"/>
      <dgm:spPr/>
      <dgm:t>
        <a:bodyPr/>
        <a:lstStyle/>
        <a:p>
          <a:r>
            <a:rPr lang="pt-BR" b="1" dirty="0">
              <a:solidFill>
                <a:srgbClr val="655F46"/>
              </a:solidFill>
            </a:rPr>
            <a:t>Matriciamento pedagógico das ESF</a:t>
          </a:r>
        </a:p>
      </dgm:t>
    </dgm:pt>
    <dgm:pt modelId="{670D86F1-1C91-464F-8549-0BA2E9D11862}" type="parTrans" cxnId="{EC7D91C7-08B4-4D1A-ABB2-949B84F6460C}">
      <dgm:prSet/>
      <dgm:spPr/>
      <dgm:t>
        <a:bodyPr/>
        <a:lstStyle/>
        <a:p>
          <a:endParaRPr lang="pt-BR"/>
        </a:p>
      </dgm:t>
    </dgm:pt>
    <dgm:pt modelId="{B34D611F-9301-496F-8669-3B333EC8110B}" type="sibTrans" cxnId="{EC7D91C7-08B4-4D1A-ABB2-949B84F6460C}">
      <dgm:prSet/>
      <dgm:spPr/>
      <dgm:t>
        <a:bodyPr/>
        <a:lstStyle/>
        <a:p>
          <a:endParaRPr lang="pt-BR"/>
        </a:p>
      </dgm:t>
    </dgm:pt>
    <dgm:pt modelId="{8E0A806A-5EBF-4AFE-91F4-8A2D6FC533E9}">
      <dgm:prSet phldrT="[Texto]"/>
      <dgm:spPr>
        <a:solidFill>
          <a:srgbClr val="7E8C4D"/>
        </a:solidFill>
      </dgm:spPr>
      <dgm:t>
        <a:bodyPr/>
        <a:lstStyle/>
        <a:p>
          <a:r>
            <a:rPr lang="pt-BR" dirty="0"/>
            <a:t>Periodicidade: mensal</a:t>
          </a:r>
        </a:p>
      </dgm:t>
    </dgm:pt>
    <dgm:pt modelId="{B04C1D3E-4DE9-430C-A6EB-D91033131782}" type="parTrans" cxnId="{3288394A-999A-418D-8A5B-BF2D232636DE}">
      <dgm:prSet/>
      <dgm:spPr/>
      <dgm:t>
        <a:bodyPr/>
        <a:lstStyle/>
        <a:p>
          <a:endParaRPr lang="pt-BR"/>
        </a:p>
      </dgm:t>
    </dgm:pt>
    <dgm:pt modelId="{BCFE344D-E21A-40D1-B45E-73B90821ED0B}" type="sibTrans" cxnId="{3288394A-999A-418D-8A5B-BF2D232636DE}">
      <dgm:prSet/>
      <dgm:spPr/>
      <dgm:t>
        <a:bodyPr/>
        <a:lstStyle/>
        <a:p>
          <a:endParaRPr lang="pt-BR"/>
        </a:p>
      </dgm:t>
    </dgm:pt>
    <dgm:pt modelId="{EFEB54E8-608B-4B5B-B6D3-F9C5BCED8787}">
      <dgm:prSet phldrT="[Texto]"/>
      <dgm:spPr>
        <a:solidFill>
          <a:srgbClr val="7E8C4D"/>
        </a:solidFill>
      </dgm:spPr>
      <dgm:t>
        <a:bodyPr/>
        <a:lstStyle/>
        <a:p>
          <a:r>
            <a:rPr lang="pt-BR" dirty="0"/>
            <a:t>Meta: 100%</a:t>
          </a:r>
        </a:p>
      </dgm:t>
    </dgm:pt>
    <dgm:pt modelId="{674D8E4A-362F-4B1D-B73B-4093CD32689F}" type="parTrans" cxnId="{090A0A49-0B4A-465A-89B6-33E0B2316126}">
      <dgm:prSet/>
      <dgm:spPr/>
      <dgm:t>
        <a:bodyPr/>
        <a:lstStyle/>
        <a:p>
          <a:endParaRPr lang="pt-BR"/>
        </a:p>
      </dgm:t>
    </dgm:pt>
    <dgm:pt modelId="{34B08ADD-5D08-41A2-BF18-8E3D5D8E6314}" type="sibTrans" cxnId="{090A0A49-0B4A-465A-89B6-33E0B2316126}">
      <dgm:prSet/>
      <dgm:spPr/>
      <dgm:t>
        <a:bodyPr/>
        <a:lstStyle/>
        <a:p>
          <a:endParaRPr lang="pt-BR"/>
        </a:p>
      </dgm:t>
    </dgm:pt>
    <dgm:pt modelId="{4653A768-145D-4136-A094-4898C88E2948}">
      <dgm:prSet phldrT="[Texto]"/>
      <dgm:spPr/>
      <dgm:t>
        <a:bodyPr/>
        <a:lstStyle/>
        <a:p>
          <a:r>
            <a:rPr lang="pt-BR" b="1" dirty="0">
              <a:solidFill>
                <a:srgbClr val="655F46"/>
              </a:solidFill>
            </a:rPr>
            <a:t>Atendimentos compartilhados</a:t>
          </a:r>
        </a:p>
      </dgm:t>
    </dgm:pt>
    <dgm:pt modelId="{85D0EB57-0784-4C19-BBC7-538E1F931DAD}" type="parTrans" cxnId="{87582346-B2BB-4492-A2B4-E67B9B47E2CC}">
      <dgm:prSet/>
      <dgm:spPr/>
      <dgm:t>
        <a:bodyPr/>
        <a:lstStyle/>
        <a:p>
          <a:endParaRPr lang="pt-BR"/>
        </a:p>
      </dgm:t>
    </dgm:pt>
    <dgm:pt modelId="{93F17ACD-7A9A-4655-81D9-A04451FACD62}" type="sibTrans" cxnId="{87582346-B2BB-4492-A2B4-E67B9B47E2CC}">
      <dgm:prSet/>
      <dgm:spPr/>
      <dgm:t>
        <a:bodyPr/>
        <a:lstStyle/>
        <a:p>
          <a:endParaRPr lang="pt-BR"/>
        </a:p>
      </dgm:t>
    </dgm:pt>
    <dgm:pt modelId="{CFD27B9B-56B4-48FC-BF48-F7E2C70B8B87}">
      <dgm:prSet phldrT="[Texto]"/>
      <dgm:spPr>
        <a:solidFill>
          <a:srgbClr val="7E8C4D"/>
        </a:solidFill>
      </dgm:spPr>
      <dgm:t>
        <a:bodyPr/>
        <a:lstStyle/>
        <a:p>
          <a:r>
            <a:rPr lang="pt-BR" dirty="0"/>
            <a:t>Periodicidade: mensal</a:t>
          </a:r>
        </a:p>
      </dgm:t>
    </dgm:pt>
    <dgm:pt modelId="{76F53D1C-B092-4E85-9699-A8DA9EF75CF0}" type="parTrans" cxnId="{7824A3F5-69AB-42E0-8912-9A1B9FDDA4D4}">
      <dgm:prSet/>
      <dgm:spPr/>
      <dgm:t>
        <a:bodyPr/>
        <a:lstStyle/>
        <a:p>
          <a:endParaRPr lang="pt-BR"/>
        </a:p>
      </dgm:t>
    </dgm:pt>
    <dgm:pt modelId="{D188143F-2D74-4051-9F62-7F7A5DB98CA8}" type="sibTrans" cxnId="{7824A3F5-69AB-42E0-8912-9A1B9FDDA4D4}">
      <dgm:prSet/>
      <dgm:spPr/>
      <dgm:t>
        <a:bodyPr/>
        <a:lstStyle/>
        <a:p>
          <a:endParaRPr lang="pt-BR"/>
        </a:p>
      </dgm:t>
    </dgm:pt>
    <dgm:pt modelId="{A151F10C-9CA5-4E25-8C31-DB1C4DEEED11}">
      <dgm:prSet phldrT="[Texto]"/>
      <dgm:spPr>
        <a:solidFill>
          <a:srgbClr val="7E8C4D"/>
        </a:solidFill>
      </dgm:spPr>
      <dgm:t>
        <a:bodyPr/>
        <a:lstStyle/>
        <a:p>
          <a:r>
            <a:rPr lang="pt-BR" dirty="0"/>
            <a:t>Meta: 60%</a:t>
          </a:r>
        </a:p>
      </dgm:t>
    </dgm:pt>
    <dgm:pt modelId="{7EBA6CDD-EE62-4C8A-B809-64D9C1D988AD}" type="parTrans" cxnId="{2F647AE1-4AAA-4187-A6D9-FE70D6F9FFAE}">
      <dgm:prSet/>
      <dgm:spPr/>
      <dgm:t>
        <a:bodyPr/>
        <a:lstStyle/>
        <a:p>
          <a:endParaRPr lang="pt-BR"/>
        </a:p>
      </dgm:t>
    </dgm:pt>
    <dgm:pt modelId="{08516D33-1C1F-404D-8B13-3D1563C7BAA8}" type="sibTrans" cxnId="{2F647AE1-4AAA-4187-A6D9-FE70D6F9FFAE}">
      <dgm:prSet/>
      <dgm:spPr/>
      <dgm:t>
        <a:bodyPr/>
        <a:lstStyle/>
        <a:p>
          <a:endParaRPr lang="pt-BR"/>
        </a:p>
      </dgm:t>
    </dgm:pt>
    <dgm:pt modelId="{713B68D7-CCEF-4E43-85A3-8DBD32C59D7B}">
      <dgm:prSet phldrT="[Texto]"/>
      <dgm:spPr/>
      <dgm:t>
        <a:bodyPr/>
        <a:lstStyle/>
        <a:p>
          <a:r>
            <a:rPr lang="pt-BR" b="1" dirty="0">
              <a:solidFill>
                <a:srgbClr val="655F46"/>
              </a:solidFill>
            </a:rPr>
            <a:t>Atendimentos em Grupo</a:t>
          </a:r>
        </a:p>
      </dgm:t>
    </dgm:pt>
    <dgm:pt modelId="{29F9518B-CB0E-4C07-97A0-E1E4DE267097}" type="parTrans" cxnId="{54154029-0ADA-4A5C-97C7-EA5246B38525}">
      <dgm:prSet/>
      <dgm:spPr/>
      <dgm:t>
        <a:bodyPr/>
        <a:lstStyle/>
        <a:p>
          <a:endParaRPr lang="pt-BR"/>
        </a:p>
      </dgm:t>
    </dgm:pt>
    <dgm:pt modelId="{4A67FAB4-2A69-43FC-A0E3-526159E9EBE5}" type="sibTrans" cxnId="{54154029-0ADA-4A5C-97C7-EA5246B38525}">
      <dgm:prSet/>
      <dgm:spPr/>
      <dgm:t>
        <a:bodyPr/>
        <a:lstStyle/>
        <a:p>
          <a:endParaRPr lang="pt-BR"/>
        </a:p>
      </dgm:t>
    </dgm:pt>
    <dgm:pt modelId="{39848BEF-0A22-4DBF-A87B-CDDC6E2341E8}">
      <dgm:prSet phldrT="[Texto]"/>
      <dgm:spPr>
        <a:solidFill>
          <a:srgbClr val="7E8C4D"/>
        </a:solidFill>
      </dgm:spPr>
      <dgm:t>
        <a:bodyPr/>
        <a:lstStyle/>
        <a:p>
          <a:r>
            <a:rPr lang="pt-BR" dirty="0"/>
            <a:t>Periodicidade: quadrimestral</a:t>
          </a:r>
        </a:p>
      </dgm:t>
    </dgm:pt>
    <dgm:pt modelId="{97832C23-0861-446F-A2F6-A4C73C0B6176}" type="parTrans" cxnId="{23C6182F-80D1-4C8C-BDDC-68C63EDCB0C1}">
      <dgm:prSet/>
      <dgm:spPr/>
      <dgm:t>
        <a:bodyPr/>
        <a:lstStyle/>
        <a:p>
          <a:endParaRPr lang="pt-BR"/>
        </a:p>
      </dgm:t>
    </dgm:pt>
    <dgm:pt modelId="{36F342C1-DE17-4ABE-8C09-2EAC64EC3EC5}" type="sibTrans" cxnId="{23C6182F-80D1-4C8C-BDDC-68C63EDCB0C1}">
      <dgm:prSet/>
      <dgm:spPr/>
      <dgm:t>
        <a:bodyPr/>
        <a:lstStyle/>
        <a:p>
          <a:endParaRPr lang="pt-BR"/>
        </a:p>
      </dgm:t>
    </dgm:pt>
    <dgm:pt modelId="{6E473863-2CC7-45CC-8D0A-00A588F8DEAC}">
      <dgm:prSet phldrT="[Texto]"/>
      <dgm:spPr>
        <a:solidFill>
          <a:srgbClr val="7E8C4D"/>
        </a:solidFill>
      </dgm:spPr>
      <dgm:t>
        <a:bodyPr/>
        <a:lstStyle/>
        <a:p>
          <a:endParaRPr lang="pt-BR" dirty="0"/>
        </a:p>
      </dgm:t>
    </dgm:pt>
    <dgm:pt modelId="{9DFB2E91-66A3-4A13-B6B9-B5593E9BBE80}" type="parTrans" cxnId="{9802352B-9672-4A90-850B-EE4264423694}">
      <dgm:prSet/>
      <dgm:spPr/>
      <dgm:t>
        <a:bodyPr/>
        <a:lstStyle/>
        <a:p>
          <a:endParaRPr lang="pt-BR"/>
        </a:p>
      </dgm:t>
    </dgm:pt>
    <dgm:pt modelId="{C3516CAB-349E-43D1-A91F-0B5363D5F7A6}" type="sibTrans" cxnId="{9802352B-9672-4A90-850B-EE4264423694}">
      <dgm:prSet/>
      <dgm:spPr/>
      <dgm:t>
        <a:bodyPr/>
        <a:lstStyle/>
        <a:p>
          <a:endParaRPr lang="pt-BR"/>
        </a:p>
      </dgm:t>
    </dgm:pt>
    <dgm:pt modelId="{B81D9C6B-C5BE-48EE-8EF5-CEFB04C80A78}">
      <dgm:prSet phldrT="[Texto]"/>
      <dgm:spPr>
        <a:solidFill>
          <a:srgbClr val="7E8C4D"/>
        </a:solidFill>
      </dgm:spPr>
      <dgm:t>
        <a:bodyPr/>
        <a:lstStyle/>
        <a:p>
          <a:r>
            <a:rPr lang="pt-BR" dirty="0"/>
            <a:t>Peso: 3</a:t>
          </a:r>
        </a:p>
      </dgm:t>
    </dgm:pt>
    <dgm:pt modelId="{15D001DB-3D53-44CD-AB51-9043B06929B9}" type="parTrans" cxnId="{52B1CB8F-C231-4B60-81CA-92DAA894CB05}">
      <dgm:prSet/>
      <dgm:spPr/>
      <dgm:t>
        <a:bodyPr/>
        <a:lstStyle/>
        <a:p>
          <a:endParaRPr lang="pt-BR"/>
        </a:p>
      </dgm:t>
    </dgm:pt>
    <dgm:pt modelId="{A5CE3343-C19C-485A-B258-76CE3B977DC9}" type="sibTrans" cxnId="{52B1CB8F-C231-4B60-81CA-92DAA894CB05}">
      <dgm:prSet/>
      <dgm:spPr/>
      <dgm:t>
        <a:bodyPr/>
        <a:lstStyle/>
        <a:p>
          <a:endParaRPr lang="pt-BR"/>
        </a:p>
      </dgm:t>
    </dgm:pt>
    <dgm:pt modelId="{15EF2326-1920-47E1-B99A-013B714E6006}">
      <dgm:prSet phldrT="[Texto]"/>
      <dgm:spPr>
        <a:solidFill>
          <a:srgbClr val="7E8C4D"/>
        </a:solidFill>
      </dgm:spPr>
      <dgm:t>
        <a:bodyPr/>
        <a:lstStyle/>
        <a:p>
          <a:r>
            <a:rPr lang="pt-BR" dirty="0"/>
            <a:t>Peso: 4</a:t>
          </a:r>
        </a:p>
      </dgm:t>
    </dgm:pt>
    <dgm:pt modelId="{F6C4EEA3-38EC-4AAC-BFEA-9ADAA02D51B6}" type="parTrans" cxnId="{ABA341A2-97FE-42C5-8DD8-7D9EED925E30}">
      <dgm:prSet/>
      <dgm:spPr/>
      <dgm:t>
        <a:bodyPr/>
        <a:lstStyle/>
        <a:p>
          <a:endParaRPr lang="pt-BR"/>
        </a:p>
      </dgm:t>
    </dgm:pt>
    <dgm:pt modelId="{F81A978A-CB3B-4099-95E3-C65984931022}" type="sibTrans" cxnId="{ABA341A2-97FE-42C5-8DD8-7D9EED925E30}">
      <dgm:prSet/>
      <dgm:spPr/>
      <dgm:t>
        <a:bodyPr/>
        <a:lstStyle/>
        <a:p>
          <a:endParaRPr lang="pt-BR"/>
        </a:p>
      </dgm:t>
    </dgm:pt>
    <dgm:pt modelId="{1BAC8509-B614-4087-9226-121C1551D34D}">
      <dgm:prSet phldrT="[Texto]"/>
      <dgm:spPr>
        <a:solidFill>
          <a:srgbClr val="7E8C4D"/>
        </a:solidFill>
      </dgm:spPr>
      <dgm:t>
        <a:bodyPr/>
        <a:lstStyle/>
        <a:p>
          <a:r>
            <a:rPr lang="pt-BR" dirty="0"/>
            <a:t>Meta: 20%</a:t>
          </a:r>
        </a:p>
      </dgm:t>
    </dgm:pt>
    <dgm:pt modelId="{CCE89532-40B6-4344-9A94-34C059097AF7}" type="parTrans" cxnId="{ADCA4221-DE9D-4093-9EF7-9DDECBF77AF4}">
      <dgm:prSet/>
      <dgm:spPr/>
      <dgm:t>
        <a:bodyPr/>
        <a:lstStyle/>
        <a:p>
          <a:endParaRPr lang="pt-BR"/>
        </a:p>
      </dgm:t>
    </dgm:pt>
    <dgm:pt modelId="{E05B278C-1531-421C-8000-A7D4B1356A79}" type="sibTrans" cxnId="{ADCA4221-DE9D-4093-9EF7-9DDECBF77AF4}">
      <dgm:prSet/>
      <dgm:spPr/>
      <dgm:t>
        <a:bodyPr/>
        <a:lstStyle/>
        <a:p>
          <a:endParaRPr lang="pt-BR"/>
        </a:p>
      </dgm:t>
    </dgm:pt>
    <dgm:pt modelId="{F0273C8F-BE92-4E12-AEAD-41A8A8DA0A78}">
      <dgm:prSet phldrT="[Texto]"/>
      <dgm:spPr>
        <a:solidFill>
          <a:srgbClr val="7E8C4D"/>
        </a:solidFill>
      </dgm:spPr>
      <dgm:t>
        <a:bodyPr/>
        <a:lstStyle/>
        <a:p>
          <a:r>
            <a:rPr lang="pt-BR" dirty="0"/>
            <a:t>Peso: 3</a:t>
          </a:r>
        </a:p>
      </dgm:t>
    </dgm:pt>
    <dgm:pt modelId="{4AED925E-CE43-4123-9D99-DBCBBFC7C612}" type="parTrans" cxnId="{5339D173-85B9-4418-B719-007A05DD3FF5}">
      <dgm:prSet/>
      <dgm:spPr/>
      <dgm:t>
        <a:bodyPr/>
        <a:lstStyle/>
        <a:p>
          <a:endParaRPr lang="pt-BR"/>
        </a:p>
      </dgm:t>
    </dgm:pt>
    <dgm:pt modelId="{0C679F8E-2FF9-40CA-A89F-06943230D8EB}" type="sibTrans" cxnId="{5339D173-85B9-4418-B719-007A05DD3FF5}">
      <dgm:prSet/>
      <dgm:spPr/>
      <dgm:t>
        <a:bodyPr/>
        <a:lstStyle/>
        <a:p>
          <a:endParaRPr lang="pt-BR"/>
        </a:p>
      </dgm:t>
    </dgm:pt>
    <dgm:pt modelId="{62260FC7-84DC-4072-9568-6089389BCDC2}" type="pres">
      <dgm:prSet presAssocID="{BBD7FABA-477B-4CD2-A743-4447A5475CEC}" presName="linearFlow" presStyleCnt="0">
        <dgm:presLayoutVars>
          <dgm:dir/>
          <dgm:animLvl val="lvl"/>
          <dgm:resizeHandles/>
        </dgm:presLayoutVars>
      </dgm:prSet>
      <dgm:spPr/>
    </dgm:pt>
    <dgm:pt modelId="{0C70014B-A9B8-4DB7-8957-EC3511CEE34B}" type="pres">
      <dgm:prSet presAssocID="{EB20BC02-3950-42FC-AB50-508FF5BEAED7}" presName="compositeNode" presStyleCnt="0">
        <dgm:presLayoutVars>
          <dgm:bulletEnabled val="1"/>
        </dgm:presLayoutVars>
      </dgm:prSet>
      <dgm:spPr/>
    </dgm:pt>
    <dgm:pt modelId="{B8058F05-D9B5-43D3-BF1F-715D382646D2}" type="pres">
      <dgm:prSet presAssocID="{EB20BC02-3950-42FC-AB50-508FF5BEAED7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9E695DD-0114-452D-A9B3-9E7DA052EF52}" type="pres">
      <dgm:prSet presAssocID="{EB20BC02-3950-42FC-AB50-508FF5BEAED7}" presName="childNode" presStyleLbl="node1" presStyleIdx="0" presStyleCnt="3">
        <dgm:presLayoutVars>
          <dgm:bulletEnabled val="1"/>
        </dgm:presLayoutVars>
      </dgm:prSet>
      <dgm:spPr/>
    </dgm:pt>
    <dgm:pt modelId="{7D465C20-0775-479F-BD06-DDBBC1C067C1}" type="pres">
      <dgm:prSet presAssocID="{EB20BC02-3950-42FC-AB50-508FF5BEAED7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A8B884C2-B7EE-4A65-83BA-5659CEC37494}" type="pres">
      <dgm:prSet presAssocID="{B34D611F-9301-496F-8669-3B333EC8110B}" presName="sibTrans" presStyleCnt="0"/>
      <dgm:spPr/>
    </dgm:pt>
    <dgm:pt modelId="{05F72E88-C993-46D6-B865-9E7D291104C8}" type="pres">
      <dgm:prSet presAssocID="{4653A768-145D-4136-A094-4898C88E2948}" presName="compositeNode" presStyleCnt="0">
        <dgm:presLayoutVars>
          <dgm:bulletEnabled val="1"/>
        </dgm:presLayoutVars>
      </dgm:prSet>
      <dgm:spPr/>
    </dgm:pt>
    <dgm:pt modelId="{142C5491-8877-4C24-8E6B-36CCC832A01F}" type="pres">
      <dgm:prSet presAssocID="{4653A768-145D-4136-A094-4898C88E2948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F750110-8863-4BB4-8F0D-850C9CA65108}" type="pres">
      <dgm:prSet presAssocID="{4653A768-145D-4136-A094-4898C88E2948}" presName="childNode" presStyleLbl="node1" presStyleIdx="1" presStyleCnt="3">
        <dgm:presLayoutVars>
          <dgm:bulletEnabled val="1"/>
        </dgm:presLayoutVars>
      </dgm:prSet>
      <dgm:spPr/>
    </dgm:pt>
    <dgm:pt modelId="{29650FC0-6456-4E96-85ED-1E839C36B2C6}" type="pres">
      <dgm:prSet presAssocID="{4653A768-145D-4136-A094-4898C88E2948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EA04DB2B-2900-42F9-AD2A-26D46079F1F8}" type="pres">
      <dgm:prSet presAssocID="{93F17ACD-7A9A-4655-81D9-A04451FACD62}" presName="sibTrans" presStyleCnt="0"/>
      <dgm:spPr/>
    </dgm:pt>
    <dgm:pt modelId="{60C35C37-EF32-46D9-BB6E-ED49C4C0EC51}" type="pres">
      <dgm:prSet presAssocID="{713B68D7-CCEF-4E43-85A3-8DBD32C59D7B}" presName="compositeNode" presStyleCnt="0">
        <dgm:presLayoutVars>
          <dgm:bulletEnabled val="1"/>
        </dgm:presLayoutVars>
      </dgm:prSet>
      <dgm:spPr/>
    </dgm:pt>
    <dgm:pt modelId="{BC15DBD8-F2F0-4F1A-B81E-6163716DE667}" type="pres">
      <dgm:prSet presAssocID="{713B68D7-CCEF-4E43-85A3-8DBD32C59D7B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2D56AA39-6C9D-402E-AF18-CA3FF8F80E21}" type="pres">
      <dgm:prSet presAssocID="{713B68D7-CCEF-4E43-85A3-8DBD32C59D7B}" presName="childNode" presStyleLbl="node1" presStyleIdx="2" presStyleCnt="3">
        <dgm:presLayoutVars>
          <dgm:bulletEnabled val="1"/>
        </dgm:presLayoutVars>
      </dgm:prSet>
      <dgm:spPr/>
    </dgm:pt>
    <dgm:pt modelId="{B42BE4D6-CA06-423F-8173-1C0168CB120E}" type="pres">
      <dgm:prSet presAssocID="{713B68D7-CCEF-4E43-85A3-8DBD32C59D7B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2E3A3303-769A-4B90-9C27-C45A108F30DB}" type="presOf" srcId="{CFD27B9B-56B4-48FC-BF48-F7E2C70B8B87}" destId="{BF750110-8863-4BB4-8F0D-850C9CA65108}" srcOrd="0" destOrd="0" presId="urn:microsoft.com/office/officeart/2005/8/layout/hList2"/>
    <dgm:cxn modelId="{CD07100B-70AB-4741-B065-CD58989F0F1C}" type="presOf" srcId="{8E0A806A-5EBF-4AFE-91F4-8A2D6FC533E9}" destId="{D9E695DD-0114-452D-A9B3-9E7DA052EF52}" srcOrd="0" destOrd="0" presId="urn:microsoft.com/office/officeart/2005/8/layout/hList2"/>
    <dgm:cxn modelId="{ADCA4221-DE9D-4093-9EF7-9DDECBF77AF4}" srcId="{713B68D7-CCEF-4E43-85A3-8DBD32C59D7B}" destId="{1BAC8509-B614-4087-9226-121C1551D34D}" srcOrd="1" destOrd="0" parTransId="{CCE89532-40B6-4344-9A94-34C059097AF7}" sibTransId="{E05B278C-1531-421C-8000-A7D4B1356A79}"/>
    <dgm:cxn modelId="{54154029-0ADA-4A5C-97C7-EA5246B38525}" srcId="{BBD7FABA-477B-4CD2-A743-4447A5475CEC}" destId="{713B68D7-CCEF-4E43-85A3-8DBD32C59D7B}" srcOrd="2" destOrd="0" parTransId="{29F9518B-CB0E-4C07-97A0-E1E4DE267097}" sibTransId="{4A67FAB4-2A69-43FC-A0E3-526159E9EBE5}"/>
    <dgm:cxn modelId="{9802352B-9672-4A90-850B-EE4264423694}" srcId="{713B68D7-CCEF-4E43-85A3-8DBD32C59D7B}" destId="{6E473863-2CC7-45CC-8D0A-00A588F8DEAC}" srcOrd="3" destOrd="0" parTransId="{9DFB2E91-66A3-4A13-B6B9-B5593E9BBE80}" sibTransId="{C3516CAB-349E-43D1-A91F-0B5363D5F7A6}"/>
    <dgm:cxn modelId="{23C6182F-80D1-4C8C-BDDC-68C63EDCB0C1}" srcId="{713B68D7-CCEF-4E43-85A3-8DBD32C59D7B}" destId="{39848BEF-0A22-4DBF-A87B-CDDC6E2341E8}" srcOrd="0" destOrd="0" parTransId="{97832C23-0861-446F-A2F6-A4C73C0B6176}" sibTransId="{36F342C1-DE17-4ABE-8C09-2EAC64EC3EC5}"/>
    <dgm:cxn modelId="{446A4C2F-24DA-44DA-8273-ACE14EDFD14A}" type="presOf" srcId="{6E473863-2CC7-45CC-8D0A-00A588F8DEAC}" destId="{2D56AA39-6C9D-402E-AF18-CA3FF8F80E21}" srcOrd="0" destOrd="3" presId="urn:microsoft.com/office/officeart/2005/8/layout/hList2"/>
    <dgm:cxn modelId="{87582346-B2BB-4492-A2B4-E67B9B47E2CC}" srcId="{BBD7FABA-477B-4CD2-A743-4447A5475CEC}" destId="{4653A768-145D-4136-A094-4898C88E2948}" srcOrd="1" destOrd="0" parTransId="{85D0EB57-0784-4C19-BBC7-538E1F931DAD}" sibTransId="{93F17ACD-7A9A-4655-81D9-A04451FACD62}"/>
    <dgm:cxn modelId="{090A0A49-0B4A-465A-89B6-33E0B2316126}" srcId="{EB20BC02-3950-42FC-AB50-508FF5BEAED7}" destId="{EFEB54E8-608B-4B5B-B6D3-F9C5BCED8787}" srcOrd="1" destOrd="0" parTransId="{674D8E4A-362F-4B1D-B73B-4093CD32689F}" sibTransId="{34B08ADD-5D08-41A2-BF18-8E3D5D8E6314}"/>
    <dgm:cxn modelId="{3288394A-999A-418D-8A5B-BF2D232636DE}" srcId="{EB20BC02-3950-42FC-AB50-508FF5BEAED7}" destId="{8E0A806A-5EBF-4AFE-91F4-8A2D6FC533E9}" srcOrd="0" destOrd="0" parTransId="{B04C1D3E-4DE9-430C-A6EB-D91033131782}" sibTransId="{BCFE344D-E21A-40D1-B45E-73B90821ED0B}"/>
    <dgm:cxn modelId="{ABDE564C-941D-4A87-8F60-C6D92A88DE90}" type="presOf" srcId="{A151F10C-9CA5-4E25-8C31-DB1C4DEEED11}" destId="{BF750110-8863-4BB4-8F0D-850C9CA65108}" srcOrd="0" destOrd="1" presId="urn:microsoft.com/office/officeart/2005/8/layout/hList2"/>
    <dgm:cxn modelId="{5339D173-85B9-4418-B719-007A05DD3FF5}" srcId="{713B68D7-CCEF-4E43-85A3-8DBD32C59D7B}" destId="{F0273C8F-BE92-4E12-AEAD-41A8A8DA0A78}" srcOrd="2" destOrd="0" parTransId="{4AED925E-CE43-4123-9D99-DBCBBFC7C612}" sibTransId="{0C679F8E-2FF9-40CA-A89F-06943230D8EB}"/>
    <dgm:cxn modelId="{C2E63456-4315-4F7B-84A7-AB502D506EAC}" type="presOf" srcId="{1BAC8509-B614-4087-9226-121C1551D34D}" destId="{2D56AA39-6C9D-402E-AF18-CA3FF8F80E21}" srcOrd="0" destOrd="1" presId="urn:microsoft.com/office/officeart/2005/8/layout/hList2"/>
    <dgm:cxn modelId="{6DDF8E7D-8B80-4AF5-8C66-E2210826F9AD}" type="presOf" srcId="{EFEB54E8-608B-4B5B-B6D3-F9C5BCED8787}" destId="{D9E695DD-0114-452D-A9B3-9E7DA052EF52}" srcOrd="0" destOrd="1" presId="urn:microsoft.com/office/officeart/2005/8/layout/hList2"/>
    <dgm:cxn modelId="{AA16AA8D-EFAD-4AF2-8A39-2B43E29F25BA}" type="presOf" srcId="{713B68D7-CCEF-4E43-85A3-8DBD32C59D7B}" destId="{B42BE4D6-CA06-423F-8173-1C0168CB120E}" srcOrd="0" destOrd="0" presId="urn:microsoft.com/office/officeart/2005/8/layout/hList2"/>
    <dgm:cxn modelId="{52B1CB8F-C231-4B60-81CA-92DAA894CB05}" srcId="{EB20BC02-3950-42FC-AB50-508FF5BEAED7}" destId="{B81D9C6B-C5BE-48EE-8EF5-CEFB04C80A78}" srcOrd="2" destOrd="0" parTransId="{15D001DB-3D53-44CD-AB51-9043B06929B9}" sibTransId="{A5CE3343-C19C-485A-B258-76CE3B977DC9}"/>
    <dgm:cxn modelId="{ABA341A2-97FE-42C5-8DD8-7D9EED925E30}" srcId="{4653A768-145D-4136-A094-4898C88E2948}" destId="{15EF2326-1920-47E1-B99A-013B714E6006}" srcOrd="2" destOrd="0" parTransId="{F6C4EEA3-38EC-4AAC-BFEA-9ADAA02D51B6}" sibTransId="{F81A978A-CB3B-4099-95E3-C65984931022}"/>
    <dgm:cxn modelId="{DB65FFB9-F926-4130-81CA-FE60CB1F22BD}" type="presOf" srcId="{39848BEF-0A22-4DBF-A87B-CDDC6E2341E8}" destId="{2D56AA39-6C9D-402E-AF18-CA3FF8F80E21}" srcOrd="0" destOrd="0" presId="urn:microsoft.com/office/officeart/2005/8/layout/hList2"/>
    <dgm:cxn modelId="{EC7D91C7-08B4-4D1A-ABB2-949B84F6460C}" srcId="{BBD7FABA-477B-4CD2-A743-4447A5475CEC}" destId="{EB20BC02-3950-42FC-AB50-508FF5BEAED7}" srcOrd="0" destOrd="0" parTransId="{670D86F1-1C91-464F-8549-0BA2E9D11862}" sibTransId="{B34D611F-9301-496F-8669-3B333EC8110B}"/>
    <dgm:cxn modelId="{68005DC8-5A01-4DE5-968B-AB8D0F7A2D52}" type="presOf" srcId="{4653A768-145D-4136-A094-4898C88E2948}" destId="{29650FC0-6456-4E96-85ED-1E839C36B2C6}" srcOrd="0" destOrd="0" presId="urn:microsoft.com/office/officeart/2005/8/layout/hList2"/>
    <dgm:cxn modelId="{EA7C48CB-A07E-46A0-AAD4-470087908FF3}" type="presOf" srcId="{B81D9C6B-C5BE-48EE-8EF5-CEFB04C80A78}" destId="{D9E695DD-0114-452D-A9B3-9E7DA052EF52}" srcOrd="0" destOrd="2" presId="urn:microsoft.com/office/officeart/2005/8/layout/hList2"/>
    <dgm:cxn modelId="{A101D2D2-4DAC-42CB-9822-9C25771FAEE0}" type="presOf" srcId="{EB20BC02-3950-42FC-AB50-508FF5BEAED7}" destId="{7D465C20-0775-479F-BD06-DDBBC1C067C1}" srcOrd="0" destOrd="0" presId="urn:microsoft.com/office/officeart/2005/8/layout/hList2"/>
    <dgm:cxn modelId="{2F647AE1-4AAA-4187-A6D9-FE70D6F9FFAE}" srcId="{4653A768-145D-4136-A094-4898C88E2948}" destId="{A151F10C-9CA5-4E25-8C31-DB1C4DEEED11}" srcOrd="1" destOrd="0" parTransId="{7EBA6CDD-EE62-4C8A-B809-64D9C1D988AD}" sibTransId="{08516D33-1C1F-404D-8B13-3D1563C7BAA8}"/>
    <dgm:cxn modelId="{ECA666E3-F202-42BF-A86B-19863157F48B}" type="presOf" srcId="{F0273C8F-BE92-4E12-AEAD-41A8A8DA0A78}" destId="{2D56AA39-6C9D-402E-AF18-CA3FF8F80E21}" srcOrd="0" destOrd="2" presId="urn:microsoft.com/office/officeart/2005/8/layout/hList2"/>
    <dgm:cxn modelId="{AF9F73E3-8F6B-4759-B919-E5A18711B871}" type="presOf" srcId="{15EF2326-1920-47E1-B99A-013B714E6006}" destId="{BF750110-8863-4BB4-8F0D-850C9CA65108}" srcOrd="0" destOrd="2" presId="urn:microsoft.com/office/officeart/2005/8/layout/hList2"/>
    <dgm:cxn modelId="{9E604EEC-2B7D-413E-9AA8-CE6CB200D6DF}" type="presOf" srcId="{BBD7FABA-477B-4CD2-A743-4447A5475CEC}" destId="{62260FC7-84DC-4072-9568-6089389BCDC2}" srcOrd="0" destOrd="0" presId="urn:microsoft.com/office/officeart/2005/8/layout/hList2"/>
    <dgm:cxn modelId="{7824A3F5-69AB-42E0-8912-9A1B9FDDA4D4}" srcId="{4653A768-145D-4136-A094-4898C88E2948}" destId="{CFD27B9B-56B4-48FC-BF48-F7E2C70B8B87}" srcOrd="0" destOrd="0" parTransId="{76F53D1C-B092-4E85-9699-A8DA9EF75CF0}" sibTransId="{D188143F-2D74-4051-9F62-7F7A5DB98CA8}"/>
    <dgm:cxn modelId="{763017EB-E1EF-4EC5-9C47-D81F1A7614DC}" type="presParOf" srcId="{62260FC7-84DC-4072-9568-6089389BCDC2}" destId="{0C70014B-A9B8-4DB7-8957-EC3511CEE34B}" srcOrd="0" destOrd="0" presId="urn:microsoft.com/office/officeart/2005/8/layout/hList2"/>
    <dgm:cxn modelId="{C1C2AC88-B140-49F3-B35A-7FB1D6EF219E}" type="presParOf" srcId="{0C70014B-A9B8-4DB7-8957-EC3511CEE34B}" destId="{B8058F05-D9B5-43D3-BF1F-715D382646D2}" srcOrd="0" destOrd="0" presId="urn:microsoft.com/office/officeart/2005/8/layout/hList2"/>
    <dgm:cxn modelId="{84C3F062-8FC7-4B85-B011-527AAC2D3C8D}" type="presParOf" srcId="{0C70014B-A9B8-4DB7-8957-EC3511CEE34B}" destId="{D9E695DD-0114-452D-A9B3-9E7DA052EF52}" srcOrd="1" destOrd="0" presId="urn:microsoft.com/office/officeart/2005/8/layout/hList2"/>
    <dgm:cxn modelId="{0AB8D3C6-CF0F-475D-9A45-212B926DD0E5}" type="presParOf" srcId="{0C70014B-A9B8-4DB7-8957-EC3511CEE34B}" destId="{7D465C20-0775-479F-BD06-DDBBC1C067C1}" srcOrd="2" destOrd="0" presId="urn:microsoft.com/office/officeart/2005/8/layout/hList2"/>
    <dgm:cxn modelId="{678FC2E2-CDBD-40B5-A055-E028313A1958}" type="presParOf" srcId="{62260FC7-84DC-4072-9568-6089389BCDC2}" destId="{A8B884C2-B7EE-4A65-83BA-5659CEC37494}" srcOrd="1" destOrd="0" presId="urn:microsoft.com/office/officeart/2005/8/layout/hList2"/>
    <dgm:cxn modelId="{9226FCB2-FD21-44FB-87DE-2CDFE8C34322}" type="presParOf" srcId="{62260FC7-84DC-4072-9568-6089389BCDC2}" destId="{05F72E88-C993-46D6-B865-9E7D291104C8}" srcOrd="2" destOrd="0" presId="urn:microsoft.com/office/officeart/2005/8/layout/hList2"/>
    <dgm:cxn modelId="{D095B88A-DFB3-4331-A561-E8D43BFD217A}" type="presParOf" srcId="{05F72E88-C993-46D6-B865-9E7D291104C8}" destId="{142C5491-8877-4C24-8E6B-36CCC832A01F}" srcOrd="0" destOrd="0" presId="urn:microsoft.com/office/officeart/2005/8/layout/hList2"/>
    <dgm:cxn modelId="{8F7D12B6-55EE-470B-BB1D-07B27CDAC2ED}" type="presParOf" srcId="{05F72E88-C993-46D6-B865-9E7D291104C8}" destId="{BF750110-8863-4BB4-8F0D-850C9CA65108}" srcOrd="1" destOrd="0" presId="urn:microsoft.com/office/officeart/2005/8/layout/hList2"/>
    <dgm:cxn modelId="{71BFEEA9-7FFD-407D-BA86-3D59E1AC4B8B}" type="presParOf" srcId="{05F72E88-C993-46D6-B865-9E7D291104C8}" destId="{29650FC0-6456-4E96-85ED-1E839C36B2C6}" srcOrd="2" destOrd="0" presId="urn:microsoft.com/office/officeart/2005/8/layout/hList2"/>
    <dgm:cxn modelId="{F8EFDC15-29B0-42A3-8F6B-E70544AAA44A}" type="presParOf" srcId="{62260FC7-84DC-4072-9568-6089389BCDC2}" destId="{EA04DB2B-2900-42F9-AD2A-26D46079F1F8}" srcOrd="3" destOrd="0" presId="urn:microsoft.com/office/officeart/2005/8/layout/hList2"/>
    <dgm:cxn modelId="{C7A7F4FE-91C7-4394-8149-4143B8290C35}" type="presParOf" srcId="{62260FC7-84DC-4072-9568-6089389BCDC2}" destId="{60C35C37-EF32-46D9-BB6E-ED49C4C0EC51}" srcOrd="4" destOrd="0" presId="urn:microsoft.com/office/officeart/2005/8/layout/hList2"/>
    <dgm:cxn modelId="{E6B9C906-7869-446E-9A67-9148ED09EC75}" type="presParOf" srcId="{60C35C37-EF32-46D9-BB6E-ED49C4C0EC51}" destId="{BC15DBD8-F2F0-4F1A-B81E-6163716DE667}" srcOrd="0" destOrd="0" presId="urn:microsoft.com/office/officeart/2005/8/layout/hList2"/>
    <dgm:cxn modelId="{8253D859-BC60-448C-9067-E422A7500579}" type="presParOf" srcId="{60C35C37-EF32-46D9-BB6E-ED49C4C0EC51}" destId="{2D56AA39-6C9D-402E-AF18-CA3FF8F80E21}" srcOrd="1" destOrd="0" presId="urn:microsoft.com/office/officeart/2005/8/layout/hList2"/>
    <dgm:cxn modelId="{D16CE913-CE72-4A1A-B411-313BE6C7508B}" type="presParOf" srcId="{60C35C37-EF32-46D9-BB6E-ED49C4C0EC51}" destId="{B42BE4D6-CA06-423F-8173-1C0168CB120E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>
        <a:solidFill>
          <a:srgbClr val="655F46"/>
        </a:solidFill>
      </dgm:spPr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Equipes vinculadas que tiveram Matriciamento Pedagógico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Nº de equipes vinculadas na eMulti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>
        <a:solidFill>
          <a:srgbClr val="655F46"/>
        </a:solidFill>
      </dgm:spPr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Nº de atendimentos individuais compartilhados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Total de atendimentos individuais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>
        <a:solidFill>
          <a:srgbClr val="655F46"/>
        </a:solidFill>
      </dgm:spPr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Nº de atendimentos em grupos terapêuticos formados pela eMulti e ESF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Total de atividades coletivas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65C20-0775-479F-BD06-DDBBC1C067C1}">
      <dsp:nvSpPr>
        <dsp:cNvPr id="0" name=""/>
        <dsp:cNvSpPr/>
      </dsp:nvSpPr>
      <dsp:spPr>
        <a:xfrm rot="16200000">
          <a:off x="-1580052" y="2579847"/>
          <a:ext cx="3881914" cy="57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403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655F46"/>
              </a:solidFill>
            </a:rPr>
            <a:t>Matriciamento pedagógico das ESF</a:t>
          </a:r>
        </a:p>
      </dsp:txBody>
      <dsp:txXfrm>
        <a:off x="-1580052" y="2579847"/>
        <a:ext cx="3881914" cy="571504"/>
      </dsp:txXfrm>
    </dsp:sp>
    <dsp:sp modelId="{D9E695DD-0114-452D-A9B3-9E7DA052EF52}">
      <dsp:nvSpPr>
        <dsp:cNvPr id="0" name=""/>
        <dsp:cNvSpPr/>
      </dsp:nvSpPr>
      <dsp:spPr>
        <a:xfrm>
          <a:off x="646657" y="924642"/>
          <a:ext cx="2846697" cy="3881914"/>
        </a:xfrm>
        <a:prstGeom prst="rect">
          <a:avLst/>
        </a:prstGeom>
        <a:solidFill>
          <a:srgbClr val="7E8C4D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0403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Periodicidade: mensal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Meta: 100%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Peso: 3</a:t>
          </a:r>
        </a:p>
      </dsp:txBody>
      <dsp:txXfrm>
        <a:off x="646657" y="924642"/>
        <a:ext cx="2846697" cy="3881914"/>
      </dsp:txXfrm>
    </dsp:sp>
    <dsp:sp modelId="{B8058F05-D9B5-43D3-BF1F-715D382646D2}">
      <dsp:nvSpPr>
        <dsp:cNvPr id="0" name=""/>
        <dsp:cNvSpPr/>
      </dsp:nvSpPr>
      <dsp:spPr>
        <a:xfrm>
          <a:off x="75152" y="170256"/>
          <a:ext cx="1143008" cy="1143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9650FC0-6456-4E96-85ED-1E839C36B2C6}">
      <dsp:nvSpPr>
        <dsp:cNvPr id="0" name=""/>
        <dsp:cNvSpPr/>
      </dsp:nvSpPr>
      <dsp:spPr>
        <a:xfrm rot="16200000">
          <a:off x="2591994" y="2579847"/>
          <a:ext cx="3881914" cy="57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403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655F46"/>
              </a:solidFill>
            </a:rPr>
            <a:t>Atendimentos compartilhados</a:t>
          </a:r>
        </a:p>
      </dsp:txBody>
      <dsp:txXfrm>
        <a:off x="2591994" y="2579847"/>
        <a:ext cx="3881914" cy="571504"/>
      </dsp:txXfrm>
    </dsp:sp>
    <dsp:sp modelId="{BF750110-8863-4BB4-8F0D-850C9CA65108}">
      <dsp:nvSpPr>
        <dsp:cNvPr id="0" name=""/>
        <dsp:cNvSpPr/>
      </dsp:nvSpPr>
      <dsp:spPr>
        <a:xfrm>
          <a:off x="4818703" y="924642"/>
          <a:ext cx="2846697" cy="3881914"/>
        </a:xfrm>
        <a:prstGeom prst="rect">
          <a:avLst/>
        </a:prstGeom>
        <a:solidFill>
          <a:srgbClr val="7E8C4D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0403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Periodicidade: mensal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Meta: 60%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Peso: 4</a:t>
          </a:r>
        </a:p>
      </dsp:txBody>
      <dsp:txXfrm>
        <a:off x="4818703" y="924642"/>
        <a:ext cx="2846697" cy="3881914"/>
      </dsp:txXfrm>
    </dsp:sp>
    <dsp:sp modelId="{142C5491-8877-4C24-8E6B-36CCC832A01F}">
      <dsp:nvSpPr>
        <dsp:cNvPr id="0" name=""/>
        <dsp:cNvSpPr/>
      </dsp:nvSpPr>
      <dsp:spPr>
        <a:xfrm>
          <a:off x="4247199" y="170256"/>
          <a:ext cx="1143008" cy="1143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42BE4D6-CA06-423F-8173-1C0168CB120E}">
      <dsp:nvSpPr>
        <dsp:cNvPr id="0" name=""/>
        <dsp:cNvSpPr/>
      </dsp:nvSpPr>
      <dsp:spPr>
        <a:xfrm rot="16200000">
          <a:off x="6764040" y="2579847"/>
          <a:ext cx="3881914" cy="57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403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rgbClr val="655F46"/>
              </a:solidFill>
            </a:rPr>
            <a:t>Atendimentos em Grupo</a:t>
          </a:r>
        </a:p>
      </dsp:txBody>
      <dsp:txXfrm>
        <a:off x="6764040" y="2579847"/>
        <a:ext cx="3881914" cy="571504"/>
      </dsp:txXfrm>
    </dsp:sp>
    <dsp:sp modelId="{2D56AA39-6C9D-402E-AF18-CA3FF8F80E21}">
      <dsp:nvSpPr>
        <dsp:cNvPr id="0" name=""/>
        <dsp:cNvSpPr/>
      </dsp:nvSpPr>
      <dsp:spPr>
        <a:xfrm>
          <a:off x="8990749" y="924642"/>
          <a:ext cx="2846697" cy="3881914"/>
        </a:xfrm>
        <a:prstGeom prst="rect">
          <a:avLst/>
        </a:prstGeom>
        <a:solidFill>
          <a:srgbClr val="7E8C4D"/>
        </a:soli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0403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Periodicidade: quadrimestral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Meta: 20%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Peso: 3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700" kern="1200" dirty="0"/>
        </a:p>
      </dsp:txBody>
      <dsp:txXfrm>
        <a:off x="8990749" y="924642"/>
        <a:ext cx="2846697" cy="3881914"/>
      </dsp:txXfrm>
    </dsp:sp>
    <dsp:sp modelId="{BC15DBD8-F2F0-4F1A-B81E-6163716DE667}">
      <dsp:nvSpPr>
        <dsp:cNvPr id="0" name=""/>
        <dsp:cNvSpPr/>
      </dsp:nvSpPr>
      <dsp:spPr>
        <a:xfrm>
          <a:off x="8419245" y="170256"/>
          <a:ext cx="1143008" cy="1143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Numerador: Equipes vinculadas que tiveram Matriciamento Pedagógico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Denominador: Nº de equipes vinculadas na eMulti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rgbClr val="655F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kern="1200" dirty="0"/>
            <a:t>Numerador: Nº de atendimentos individuais compartilhados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kern="1200" dirty="0"/>
            <a:t>Denominador: Total de atendimentos individuais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rgbClr val="655F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000" kern="1200" dirty="0"/>
            <a:t>Numerador: Nº de atendimentos em grupos terapêuticos formados pela eMulti e ESF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000" kern="1200" dirty="0"/>
            <a:t>Denominador: Total de atividades coletivas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rgbClr val="655F4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01101-2BCB-4DE4-AB54-1D49FBAD6410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86E9-5B11-4B99-BA12-762ABE3FFF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BC5D9-B05A-0F58-79FE-782F05C4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088CC6-C8B9-4F59-37E4-89F87FAC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1"/>
                </a:solidFill>
                <a:highlight>
                  <a:srgbClr val="FFFF00"/>
                </a:highlight>
              </a:defRPr>
            </a:lvl1pPr>
            <a:lvl2pPr marL="6858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highlight>
                  <a:srgbClr val="00FF00"/>
                </a:highlight>
              </a:defRPr>
            </a:lvl2pPr>
            <a:lvl3pPr marL="1143000" indent="-2286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highlight>
                  <a:srgbClr val="00FFFF"/>
                </a:highlight>
              </a:defRPr>
            </a:lvl3pPr>
            <a:lvl4pPr marL="1600200" indent="-2286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highlight>
                  <a:srgbClr val="FF00FF"/>
                </a:highlight>
              </a:defRPr>
            </a:lvl4pPr>
            <a:lvl5pPr>
              <a:defRPr>
                <a:highlight>
                  <a:srgbClr val="FF0000"/>
                </a:highligh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293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281C7-AB0E-66A6-8C31-DD522C67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6A5F4B-044D-DB96-C536-D17FE03A8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09691-8C4E-3BEC-2239-3CC7802A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C56D9-6B0D-5EB6-E510-08117678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A8DFF4-E339-0B41-B042-10ED5FF4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8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31BB6E-275E-411C-2736-2D5A55D4A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6F257E-3B7C-25B4-7593-5DC0E9756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78F451-1D14-9A49-102E-48F57B54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EA116-3EE6-2F35-3459-C0C1D878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24E0C-4D14-93F6-118A-E360FF59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901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8F1663-005A-0D5F-46B5-E9E7D9FFF4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3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255B-900E-5136-476F-6FB88B95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F4BBE-58E4-7455-8850-99D52E51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17DF0-0364-A5EF-8430-7EA08B4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15B5E2-E9CF-DD4A-4FF2-9F6ED4B4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578823-8505-E873-27D0-E3403B51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81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C2DD-9EBF-E559-1BF3-9A853441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84630A-40B6-8EC8-28E2-22421FF3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2B6A3-518C-F229-7287-CD1D8983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039209-89E4-9F22-C0ED-D1E36BD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2FBA29-B279-01FF-55FD-4A629A84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022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8B410-BBD0-759A-8F10-D2E41B39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B1F7B-8EE1-7982-3A96-718A17A58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A6607-9853-53B0-B371-9018AB742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ACF9F-E0B4-710C-D563-7BBC3920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4FE64C-6DA5-19B4-BD9B-34A3132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D7D06-6B04-519E-B7DA-188B1E71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36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DDCEB-3116-BBD5-4CA6-9D4D1833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8A60B-1F8F-6933-0B40-AC858ABA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C2EB16-D740-B030-4A51-6FB3FC307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827E07-31B6-1827-B4E1-8527232FA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41CC7C-1C8D-4BF6-9312-B20FA5A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C52CDE-95E5-709D-9362-900FCEF6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31CC56-2132-59FF-EFFD-82BC11C3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48A65C-B460-5FBB-29B6-1F87FB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418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BE57B-83FE-7317-F4CE-11610B67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CD7FA8-D735-7C7A-AF0C-769BA9BF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824297-389E-71CA-EA8F-6C6CC55F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92DD83-6EDF-B12E-FC2C-C7A19CCC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8934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4C08B6B-A83E-21E6-46A7-84C0993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92A9A0-A7C6-4A7C-B527-C8CEFD07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9CBAEC-9770-BDAB-3685-F48FA448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649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13740-9F9C-66D9-6EF1-07306864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C465A-4040-AF27-3452-C6E0998D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B6ADA-E337-8778-168C-A7142DB84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E09C3A-3D32-61C3-AAC6-49F04870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B5761-B9B8-EBD1-417B-47BAA7E7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D3F955-B1CE-2966-FA24-0C2BDBDE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96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694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4170-6E67-7574-7DB6-8CA25CA7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7E71AF-634D-410C-B5AB-CFEFC092E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9B9839-98C5-9D05-DA26-54C98B35B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9AF2CF-46D3-6212-64EB-E04FFDD2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492A5-DA3A-D894-F06B-8BFEB4D6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3E2E7-89AC-6F6C-5FC9-E406E637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047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CBBF-F9A7-2132-D6AD-7C26485C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FAE89F-3E72-CE67-07B5-EDBC04A30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5D1E0C-C72D-237F-0899-1D2B5111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76F7F5-467E-6B51-62DA-D29CDEED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FA4-5B59-4A0F-5AE1-6500F7D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355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1DBCC-F7FF-CA31-0DD4-8D09D1999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57F652-C2B7-B511-625B-33147CF7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667CF-1115-D3E8-5C41-9706BAC9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D0586-08B2-E2BB-F315-40058001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D169C9-7657-6C09-2999-B5E8D985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17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3EC8-32D1-8F2C-6D4F-7147186F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91439"/>
            <a:ext cx="1162594" cy="5956663"/>
          </a:xfrm>
        </p:spPr>
        <p:txBody>
          <a:bodyPr vert="vert270"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F17B7E-AB0B-C7E6-FB76-4661FEE616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3225" y="91439"/>
            <a:ext cx="10768146" cy="5956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58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93D47-EA2F-752F-FDDB-33B172C3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rgbClr val="655F46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EC87E8-D100-63EC-4DEA-C436FFCBF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rgbClr val="7E8C4D"/>
          </a:solidFill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2571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E5EFD-96AD-42A7-8670-2B45C4C4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329DC-6A4F-C4B5-AA58-96D98972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0551A3-CE6B-62DA-0F36-18C2CE9A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DB247D-9DD1-AFED-54D6-FBA4C4E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5E44FD-6918-BA39-941E-49B8E787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4A3167-C10A-AA01-FDA0-A14D0D70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AAD63-4ABA-5B51-EB65-7E5ADA9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089D-0C72-71AF-A7F6-1CEFB714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3C6EEA-3725-63B2-E9C5-2A81FA8A0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ADBE528-69AF-5311-4070-C09421B82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39FEC0-65E5-A97F-E2B7-5EE6E0BD7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42236D-81A9-AE06-C943-53D25B54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061F59-8DA8-3C35-7040-809DCF12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5E264B-57FE-C19E-19DC-FC5D9A8B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65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64A2E-E45C-20A0-E543-BE257A4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6538B91-3E3E-5DB4-263F-AF34B1921E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163" y="1031874"/>
            <a:ext cx="11912600" cy="49764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013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80501C-3196-3506-9EFB-DAC7F31C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29BE87-F894-19F8-AFB1-BB79957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5E3B0-FFEF-2C02-D9D6-582FCC06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56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FDAB2-3B38-55B8-1502-2EB0BCEB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8C155D-0B89-721F-6688-92CD531D6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5D265E-AC59-1ABB-7D8D-180364B6B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BE407B-09DB-0B26-84A8-F4F68874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4F67D2-94A2-2929-365C-1D5CDB7F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7AADD0-340F-CAC5-1440-7D9BD5DC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11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8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D0CEBD-5968-E653-5759-ADEF188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136526"/>
            <a:ext cx="11913326" cy="79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FB8440-F839-E491-113C-798F673A0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54" y="1084217"/>
            <a:ext cx="11913326" cy="513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D277CB-1F95-A339-344C-4D3DA27C23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851"/>
            <a:ext cx="1479966" cy="611442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80B20211-EDDA-CBB4-754F-00FC5D420163}"/>
              </a:ext>
            </a:extLst>
          </p:cNvPr>
          <p:cNvGrpSpPr/>
          <p:nvPr userDrawn="1"/>
        </p:nvGrpSpPr>
        <p:grpSpPr>
          <a:xfrm>
            <a:off x="10706675" y="6227008"/>
            <a:ext cx="1494035" cy="626285"/>
            <a:chOff x="2855742" y="6241851"/>
            <a:chExt cx="1494035" cy="62628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56090FA-5F5F-2944-83D3-76CD457B7177}"/>
                </a:ext>
              </a:extLst>
            </p:cNvPr>
            <p:cNvSpPr/>
            <p:nvPr userDrawn="1"/>
          </p:nvSpPr>
          <p:spPr>
            <a:xfrm>
              <a:off x="2855742" y="6241851"/>
              <a:ext cx="1479966" cy="62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1D06E8D-2A1C-0F91-3207-74EE6E8EC8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811" y="6241851"/>
              <a:ext cx="1479966" cy="61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61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655F46"/>
          </a:solidFill>
          <a:latin typeface="Bahnschrift SemiBold 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 typeface="Wingdings" panose="05000000000000000000" pitchFamily="2" charset="2"/>
        <a:buChar char="q"/>
        <a:defRPr sz="2800" b="1" kern="1200">
          <a:solidFill>
            <a:srgbClr val="7E8C4D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Ø"/>
        <a:defRPr sz="2400" b="1" kern="1200">
          <a:solidFill>
            <a:srgbClr val="7E8C4D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v"/>
        <a:defRPr sz="2000" b="1" kern="1200">
          <a:solidFill>
            <a:srgbClr val="7E8C4D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ü"/>
        <a:defRPr sz="1800" b="1" kern="1200">
          <a:solidFill>
            <a:srgbClr val="7E8C4D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rgbClr val="7E8C4D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8224E6-0FBB-12BB-1868-051F3178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E74C7-2C88-D339-B385-48A954F4B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B0C87B-913A-FD25-7D6A-8BA429E7E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919D1-3223-3FB2-DF90-BA04BC25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FAC72A-A553-E1D2-F3EB-D0047E81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79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2692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DAADC-B74A-CA4E-C379-8F2C2AA1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cirúrgicos e de internação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9CE3382-A044-80B7-D5BD-B8AE884B8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31" t="8823" b="24258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FC7AED3-408D-95B6-BD57-A5CC14BA0124}"/>
              </a:ext>
            </a:extLst>
          </p:cNvPr>
          <p:cNvSpPr/>
          <p:nvPr/>
        </p:nvSpPr>
        <p:spPr>
          <a:xfrm>
            <a:off x="7315199" y="4206239"/>
            <a:ext cx="1856936" cy="5345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8ACE97-7583-277E-9F60-529C9FC89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5311" r="2500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486E99-12AD-119B-3609-AFCA1EDFE545}"/>
              </a:ext>
            </a:extLst>
          </p:cNvPr>
          <p:cNvSpPr/>
          <p:nvPr/>
        </p:nvSpPr>
        <p:spPr>
          <a:xfrm>
            <a:off x="7666892" y="436098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F50882-C7C2-5DB2-77EF-CB31149AA3B2}"/>
              </a:ext>
            </a:extLst>
          </p:cNvPr>
          <p:cNvSpPr/>
          <p:nvPr/>
        </p:nvSpPr>
        <p:spPr>
          <a:xfrm>
            <a:off x="7666892" y="1620130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D0A8C0-0892-7AA1-9228-0FB6544E6A32}"/>
              </a:ext>
            </a:extLst>
          </p:cNvPr>
          <p:cNvSpPr/>
          <p:nvPr/>
        </p:nvSpPr>
        <p:spPr>
          <a:xfrm>
            <a:off x="10789920" y="3588432"/>
            <a:ext cx="815926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5041996-2E86-2FCB-02D1-C1D9DFEB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" t="6337" b="21216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676BE94-88C2-C596-AE8A-257D8E25D7BA}"/>
              </a:ext>
            </a:extLst>
          </p:cNvPr>
          <p:cNvSpPr/>
          <p:nvPr/>
        </p:nvSpPr>
        <p:spPr>
          <a:xfrm>
            <a:off x="4318782" y="4740812"/>
            <a:ext cx="728706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09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0A7E1-DB39-1EE4-C160-6F09BD4C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Familiares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CC54DCD-5EAE-6AE2-61AB-B41493D054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1711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23DD1721-9BE9-ABA8-FACB-358E6248F322}"/>
              </a:ext>
            </a:extLst>
          </p:cNvPr>
          <p:cNvSpPr/>
          <p:nvPr/>
        </p:nvSpPr>
        <p:spPr>
          <a:xfrm>
            <a:off x="5964702" y="1125415"/>
            <a:ext cx="1448972" cy="717453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9842127-46D6-C05B-A2F8-56ECAB8ED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" t="5722" r="2616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8FB702D0-AD96-BF0A-7962-DD42473AF2C2}"/>
              </a:ext>
            </a:extLst>
          </p:cNvPr>
          <p:cNvSpPr/>
          <p:nvPr/>
        </p:nvSpPr>
        <p:spPr>
          <a:xfrm>
            <a:off x="9411286" y="2912012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2E00E977-11DB-78F0-B43D-684F104052FF}"/>
              </a:ext>
            </a:extLst>
          </p:cNvPr>
          <p:cNvSpPr/>
          <p:nvPr/>
        </p:nvSpPr>
        <p:spPr>
          <a:xfrm>
            <a:off x="5385581" y="3769638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(Subjetivo, Objetivo, Avaliação e Plano)</a:t>
            </a:r>
          </a:p>
        </p:txBody>
      </p:sp>
    </p:spTree>
    <p:extLst>
      <p:ext uri="{BB962C8B-B14F-4D97-AF65-F5344CB8AC3E}">
        <p14:creationId xmlns:p14="http://schemas.microsoft.com/office/powerpoint/2010/main" val="322028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Subjetivo: queixa do paciente</a:t>
            </a:r>
          </a:p>
          <a:p>
            <a:r>
              <a:rPr lang="pt-BR" dirty="0"/>
              <a:t>Objetivo: dados objetivos</a:t>
            </a:r>
          </a:p>
          <a:p>
            <a:pPr lvl="1"/>
            <a:r>
              <a:rPr lang="pt-BR" dirty="0"/>
              <a:t>Dados de exame físico</a:t>
            </a:r>
          </a:p>
          <a:p>
            <a:pPr lvl="2"/>
            <a:r>
              <a:rPr lang="pt-BR" dirty="0"/>
              <a:t>Sinais e sintomas percebido pelo o profissional</a:t>
            </a:r>
          </a:p>
          <a:p>
            <a:pPr lvl="2"/>
            <a:r>
              <a:rPr lang="pt-BR" dirty="0"/>
              <a:t>Antropometria</a:t>
            </a:r>
          </a:p>
          <a:p>
            <a:pPr lvl="2"/>
            <a:r>
              <a:rPr lang="pt-BR" dirty="0"/>
              <a:t>Marcadores nutricionais</a:t>
            </a:r>
          </a:p>
          <a:p>
            <a:pPr lvl="2"/>
            <a:r>
              <a:rPr lang="pt-BR" dirty="0"/>
              <a:t>Sinais vitais</a:t>
            </a:r>
          </a:p>
          <a:p>
            <a:pPr lvl="2"/>
            <a:r>
              <a:rPr lang="pt-BR" dirty="0"/>
              <a:t>Glicemia, oximetria, exame obstétrico, acompanhamento de desenvolvimento</a:t>
            </a:r>
          </a:p>
          <a:p>
            <a:pPr lvl="1"/>
            <a:r>
              <a:rPr lang="pt-BR" dirty="0"/>
              <a:t>DUM</a:t>
            </a:r>
          </a:p>
          <a:p>
            <a:pPr lvl="1"/>
            <a:r>
              <a:rPr lang="pt-BR" dirty="0"/>
              <a:t>Vacinação</a:t>
            </a:r>
          </a:p>
          <a:p>
            <a:pPr lvl="1"/>
            <a:r>
              <a:rPr lang="pt-BR" dirty="0"/>
              <a:t>Resultados de exames</a:t>
            </a:r>
          </a:p>
          <a:p>
            <a:pPr lvl="1"/>
            <a:r>
              <a:rPr lang="pt-BR" dirty="0"/>
              <a:t>Paciente com necessidades especiais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5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Avaliação: Diagnóstico</a:t>
            </a:r>
          </a:p>
          <a:p>
            <a:pPr lvl="1"/>
            <a:r>
              <a:rPr lang="pt-BR" dirty="0"/>
              <a:t>Alergias e reações adversas</a:t>
            </a:r>
          </a:p>
          <a:p>
            <a:pPr lvl="1"/>
            <a:r>
              <a:rPr lang="pt-BR" dirty="0"/>
              <a:t>Vigilância em saúde bucal</a:t>
            </a:r>
          </a:p>
          <a:p>
            <a:pPr lvl="1"/>
            <a:r>
              <a:rPr lang="pt-BR" dirty="0"/>
              <a:t>Necessidade de prótese</a:t>
            </a:r>
          </a:p>
          <a:p>
            <a:r>
              <a:rPr lang="pt-BR" dirty="0"/>
              <a:t>Plano:</a:t>
            </a:r>
          </a:p>
          <a:p>
            <a:pPr lvl="1"/>
            <a:r>
              <a:rPr lang="pt-BR" dirty="0"/>
              <a:t>Registro de informação do plano de cuidado</a:t>
            </a:r>
          </a:p>
          <a:p>
            <a:pPr lvl="1"/>
            <a:r>
              <a:rPr lang="pt-BR" dirty="0"/>
              <a:t>Registro de procedimentos e intervenções</a:t>
            </a:r>
          </a:p>
          <a:p>
            <a:pPr lvl="1"/>
            <a:r>
              <a:rPr lang="pt-BR" dirty="0"/>
              <a:t>Prescrição de medicamentos</a:t>
            </a:r>
          </a:p>
          <a:p>
            <a:pPr lvl="1"/>
            <a:r>
              <a:rPr lang="pt-BR" dirty="0"/>
              <a:t>Solicitação de exames</a:t>
            </a:r>
          </a:p>
          <a:p>
            <a:pPr lvl="1"/>
            <a:r>
              <a:rPr lang="pt-BR" dirty="0"/>
              <a:t>Atestados</a:t>
            </a:r>
          </a:p>
          <a:p>
            <a:pPr lvl="1"/>
            <a:r>
              <a:rPr lang="pt-BR" dirty="0"/>
              <a:t>Orientações </a:t>
            </a:r>
          </a:p>
          <a:p>
            <a:pPr lvl="1"/>
            <a:r>
              <a:rPr lang="pt-BR" dirty="0"/>
              <a:t>Encaminhamentos</a:t>
            </a:r>
          </a:p>
          <a:p>
            <a:pPr lvl="1"/>
            <a:r>
              <a:rPr lang="pt-BR" dirty="0"/>
              <a:t>Evolução odontológica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5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94A75-3C2E-BADC-5773-631D9028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5843A3E3-7B8C-5F0A-3676-E11FC1B886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8449"/>
          <a:stretch/>
        </p:blipFill>
        <p:spPr>
          <a:xfrm>
            <a:off x="1293225" y="351692"/>
            <a:ext cx="10768146" cy="5696410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6F1E80-F44C-7754-7625-BC0BBBC50E80}"/>
              </a:ext>
            </a:extLst>
          </p:cNvPr>
          <p:cNvSpPr/>
          <p:nvPr/>
        </p:nvSpPr>
        <p:spPr>
          <a:xfrm>
            <a:off x="4642338" y="2067951"/>
            <a:ext cx="710418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018024-CDD5-4C75-62EC-37734933F78E}"/>
              </a:ext>
            </a:extLst>
          </p:cNvPr>
          <p:cNvSpPr/>
          <p:nvPr/>
        </p:nvSpPr>
        <p:spPr>
          <a:xfrm>
            <a:off x="4529797" y="3512235"/>
            <a:ext cx="721672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390E9C-5F8B-30FB-0D37-FC29AB82C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19780"/>
          <a:stretch/>
        </p:blipFill>
        <p:spPr>
          <a:xfrm>
            <a:off x="1293224" y="351692"/>
            <a:ext cx="10768146" cy="569641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9244E5C-4BA6-EBD0-49E0-7726A268A01D}"/>
              </a:ext>
            </a:extLst>
          </p:cNvPr>
          <p:cNvSpPr/>
          <p:nvPr/>
        </p:nvSpPr>
        <p:spPr>
          <a:xfrm>
            <a:off x="4642338" y="4192172"/>
            <a:ext cx="7104184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8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2D736-109E-6D1F-BADD-7965C8E1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4126F026-F686-C71E-0721-6E373C642B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077" b="15893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C51FC426-7119-C390-AEE2-79DE8BA9ECEA}"/>
              </a:ext>
            </a:extLst>
          </p:cNvPr>
          <p:cNvSpPr/>
          <p:nvPr/>
        </p:nvSpPr>
        <p:spPr>
          <a:xfrm>
            <a:off x="4642338" y="3165231"/>
            <a:ext cx="7061982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Processo 8">
            <a:extLst>
              <a:ext uri="{FF2B5EF4-FFF2-40B4-BE49-F238E27FC236}">
                <a16:creationId xmlns:a16="http://schemas.microsoft.com/office/drawing/2014/main" id="{B23DDD52-7E1C-2FB0-3E4A-E2B311241F08}"/>
              </a:ext>
            </a:extLst>
          </p:cNvPr>
          <p:cNvSpPr/>
          <p:nvPr/>
        </p:nvSpPr>
        <p:spPr>
          <a:xfrm>
            <a:off x="4527452" y="4606666"/>
            <a:ext cx="3167576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21928D-205A-2A49-81A8-4B85AC86F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206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2" name="Fluxograma: Processo 11">
            <a:extLst>
              <a:ext uri="{FF2B5EF4-FFF2-40B4-BE49-F238E27FC236}">
                <a16:creationId xmlns:a16="http://schemas.microsoft.com/office/drawing/2014/main" id="{29D9DA82-B815-F6D8-3781-A54E39858B1B}"/>
              </a:ext>
            </a:extLst>
          </p:cNvPr>
          <p:cNvSpPr/>
          <p:nvPr/>
        </p:nvSpPr>
        <p:spPr>
          <a:xfrm>
            <a:off x="4783015" y="2616591"/>
            <a:ext cx="3826413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>
            <a:extLst>
              <a:ext uri="{FF2B5EF4-FFF2-40B4-BE49-F238E27FC236}">
                <a16:creationId xmlns:a16="http://schemas.microsoft.com/office/drawing/2014/main" id="{981070A0-D11C-A559-DDB5-B651D4ADCDA3}"/>
              </a:ext>
            </a:extLst>
          </p:cNvPr>
          <p:cNvSpPr/>
          <p:nvPr/>
        </p:nvSpPr>
        <p:spPr>
          <a:xfrm>
            <a:off x="4642337" y="4375051"/>
            <a:ext cx="2419645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5950674-2F9B-455F-ACAD-51C73E8D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6" b="2224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6" name="Fluxograma: Processo 15">
            <a:extLst>
              <a:ext uri="{FF2B5EF4-FFF2-40B4-BE49-F238E27FC236}">
                <a16:creationId xmlns:a16="http://schemas.microsoft.com/office/drawing/2014/main" id="{3896755F-136C-48D6-BBEC-981555158BB8}"/>
              </a:ext>
            </a:extLst>
          </p:cNvPr>
          <p:cNvSpPr/>
          <p:nvPr/>
        </p:nvSpPr>
        <p:spPr>
          <a:xfrm>
            <a:off x="4527452" y="2869809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16">
            <a:extLst>
              <a:ext uri="{FF2B5EF4-FFF2-40B4-BE49-F238E27FC236}">
                <a16:creationId xmlns:a16="http://schemas.microsoft.com/office/drawing/2014/main" id="{46722EA8-AEEE-6119-03A1-FAFF1C94A902}"/>
              </a:ext>
            </a:extLst>
          </p:cNvPr>
          <p:cNvSpPr/>
          <p:nvPr/>
        </p:nvSpPr>
        <p:spPr>
          <a:xfrm>
            <a:off x="4527451" y="3746024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38E6586-726D-030D-3F87-C4860B5BD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22" b="1916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4F2CCE33-E528-B63C-786F-C1AA4C9E44B0}"/>
              </a:ext>
            </a:extLst>
          </p:cNvPr>
          <p:cNvSpPr/>
          <p:nvPr/>
        </p:nvSpPr>
        <p:spPr>
          <a:xfrm>
            <a:off x="5852159" y="1841358"/>
            <a:ext cx="1983544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Esquerda 20">
            <a:extLst>
              <a:ext uri="{FF2B5EF4-FFF2-40B4-BE49-F238E27FC236}">
                <a16:creationId xmlns:a16="http://schemas.microsoft.com/office/drawing/2014/main" id="{8881C542-692B-D1D5-BE3A-6E2585CA10EF}"/>
              </a:ext>
            </a:extLst>
          </p:cNvPr>
          <p:cNvSpPr/>
          <p:nvPr/>
        </p:nvSpPr>
        <p:spPr>
          <a:xfrm>
            <a:off x="4527451" y="2885382"/>
            <a:ext cx="1765493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6DFECF76-87CD-F49E-6EDA-8BDFBE61B591}"/>
              </a:ext>
            </a:extLst>
          </p:cNvPr>
          <p:cNvSpPr/>
          <p:nvPr/>
        </p:nvSpPr>
        <p:spPr>
          <a:xfrm>
            <a:off x="6070210" y="3514409"/>
            <a:ext cx="876886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Cima 22">
            <a:extLst>
              <a:ext uri="{FF2B5EF4-FFF2-40B4-BE49-F238E27FC236}">
                <a16:creationId xmlns:a16="http://schemas.microsoft.com/office/drawing/2014/main" id="{4269CD11-D567-D3D7-EAE8-F80F0C8F7EDA}"/>
              </a:ext>
            </a:extLst>
          </p:cNvPr>
          <p:cNvSpPr/>
          <p:nvPr/>
        </p:nvSpPr>
        <p:spPr>
          <a:xfrm>
            <a:off x="4783015" y="4516227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6256D47E-4109-53EB-7E65-E1AAC4B1BC7D}"/>
              </a:ext>
            </a:extLst>
          </p:cNvPr>
          <p:cNvSpPr/>
          <p:nvPr/>
        </p:nvSpPr>
        <p:spPr>
          <a:xfrm>
            <a:off x="7401951" y="4516226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B8CA6E4-B31F-11A8-AEED-75655D85F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3" b="1793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EBA96FC-8E9A-E065-B043-4487C0B61E84}"/>
              </a:ext>
            </a:extLst>
          </p:cNvPr>
          <p:cNvSpPr/>
          <p:nvPr/>
        </p:nvSpPr>
        <p:spPr>
          <a:xfrm>
            <a:off x="8806375" y="5289452"/>
            <a:ext cx="1214512" cy="633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08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4AC3F-DEC7-27AD-76DE-68CD15FF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30F0D5A-2266-2D12-B4C1-A6C32196FF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61" b="28208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B4945A-17E9-B3DD-B6D6-F44D4135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" b="131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04D03865-DEAD-E59E-D32F-928F02874FCA}"/>
              </a:ext>
            </a:extLst>
          </p:cNvPr>
          <p:cNvSpPr/>
          <p:nvPr/>
        </p:nvSpPr>
        <p:spPr>
          <a:xfrm>
            <a:off x="4740812" y="2180492"/>
            <a:ext cx="2560320" cy="379828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54D16C7-9183-12B0-73BC-3558FDDAF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1" b="22653"/>
          <a:stretch/>
        </p:blipFill>
        <p:spPr>
          <a:xfrm>
            <a:off x="1293222" y="91439"/>
            <a:ext cx="10768147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E4EDD-A676-BA37-DD32-055487D1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8C18EF2-05E4-7E05-DCD2-6620414B3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935" b="25885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92E0B4-A2A9-447F-D689-8654B21E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53"/>
          <a:stretch/>
        </p:blipFill>
        <p:spPr>
          <a:xfrm>
            <a:off x="1293224" y="91439"/>
            <a:ext cx="10650247" cy="5866897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2B6786D0-1E30-9CBB-F319-2BA7AF112B9C}"/>
              </a:ext>
            </a:extLst>
          </p:cNvPr>
          <p:cNvSpPr/>
          <p:nvPr/>
        </p:nvSpPr>
        <p:spPr>
          <a:xfrm>
            <a:off x="4557932" y="2799471"/>
            <a:ext cx="7061982" cy="1097280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6907163-A712-B4F9-07EE-C7965F7DF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7" b="18548"/>
          <a:stretch/>
        </p:blipFill>
        <p:spPr>
          <a:xfrm>
            <a:off x="1293224" y="91439"/>
            <a:ext cx="10650247" cy="595666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2D4A0F0-9461-D71D-408A-C77C0A3F78A6}"/>
              </a:ext>
            </a:extLst>
          </p:cNvPr>
          <p:cNvSpPr/>
          <p:nvPr/>
        </p:nvSpPr>
        <p:spPr>
          <a:xfrm>
            <a:off x="4557932" y="3727938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4D462C-BEA9-F355-A36A-225346E050D8}"/>
              </a:ext>
            </a:extLst>
          </p:cNvPr>
          <p:cNvSpPr/>
          <p:nvPr/>
        </p:nvSpPr>
        <p:spPr>
          <a:xfrm>
            <a:off x="4557932" y="4628271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9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B9C20-414E-4E11-C3DA-A08568C0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6DB02-B34A-CF05-3852-9B4AB9E1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9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A4D93-273B-3C23-3298-53B36162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da Ficha de Atendimento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D621C33-FBD9-264A-AEA6-83315BCA3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t="29271" r="46297" b="27279"/>
          <a:stretch/>
        </p:blipFill>
        <p:spPr>
          <a:xfrm>
            <a:off x="1293225" y="450166"/>
            <a:ext cx="10768145" cy="5597936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8D749C3-C6A0-F225-30CD-4FCD94299836}"/>
              </a:ext>
            </a:extLst>
          </p:cNvPr>
          <p:cNvSpPr/>
          <p:nvPr/>
        </p:nvSpPr>
        <p:spPr>
          <a:xfrm>
            <a:off x="3038622" y="1516967"/>
            <a:ext cx="1533378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F4D9D1-236C-E35E-076D-D13C85BF354F}"/>
              </a:ext>
            </a:extLst>
          </p:cNvPr>
          <p:cNvSpPr/>
          <p:nvPr/>
        </p:nvSpPr>
        <p:spPr>
          <a:xfrm>
            <a:off x="4707318" y="1516967"/>
            <a:ext cx="722811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E8C6B2-7EC5-0195-A282-40D13980E572}"/>
              </a:ext>
            </a:extLst>
          </p:cNvPr>
          <p:cNvSpPr/>
          <p:nvPr/>
        </p:nvSpPr>
        <p:spPr>
          <a:xfrm>
            <a:off x="5565448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EE2200C-E1C4-89AB-19D2-9DFA8D372EAF}"/>
              </a:ext>
            </a:extLst>
          </p:cNvPr>
          <p:cNvSpPr/>
          <p:nvPr/>
        </p:nvSpPr>
        <p:spPr>
          <a:xfrm>
            <a:off x="6761873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1198C-7FF3-2B7B-8BA3-4D46E34130E8}"/>
              </a:ext>
            </a:extLst>
          </p:cNvPr>
          <p:cNvSpPr/>
          <p:nvPr/>
        </p:nvSpPr>
        <p:spPr>
          <a:xfrm>
            <a:off x="7986094" y="1516967"/>
            <a:ext cx="2156712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9282539-B370-243E-67E8-D88040ADA0DE}"/>
              </a:ext>
            </a:extLst>
          </p:cNvPr>
          <p:cNvSpPr/>
          <p:nvPr/>
        </p:nvSpPr>
        <p:spPr>
          <a:xfrm>
            <a:off x="10283479" y="1516967"/>
            <a:ext cx="163185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0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41214-B8B4-791D-B1D1-2D2CE954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da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5C6FE0-0E9F-F60B-EBA9-5DD2D83D4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E1AF44-E089-DE68-3337-B033A85DF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9" t="23372" r="5385" b="2778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14FD-0953-2A83-C0B4-C411818C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Agendamento de pacientes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1AD9A47-4D0A-A983-F8DA-56D52383F1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097" t="30665" b="21238"/>
          <a:stretch/>
        </p:blipFill>
        <p:spPr>
          <a:xfrm>
            <a:off x="1293225" y="91439"/>
            <a:ext cx="10768145" cy="5956663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2A19AC8-26B0-A3F7-256B-28B58CDE9848}"/>
              </a:ext>
            </a:extLst>
          </p:cNvPr>
          <p:cNvSpPr/>
          <p:nvPr/>
        </p:nvSpPr>
        <p:spPr>
          <a:xfrm>
            <a:off x="4248443" y="787791"/>
            <a:ext cx="6527409" cy="5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128252-CCBD-6EAF-A4DF-99330C1D2D2E}"/>
              </a:ext>
            </a:extLst>
          </p:cNvPr>
          <p:cNvSpPr/>
          <p:nvPr/>
        </p:nvSpPr>
        <p:spPr>
          <a:xfrm>
            <a:off x="1758462" y="225083"/>
            <a:ext cx="232116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8E0AA5-1083-081C-911B-A03E8A1A4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7" t="27887" r="4807" b="13828"/>
          <a:stretch/>
        </p:blipFill>
        <p:spPr>
          <a:xfrm>
            <a:off x="1293223" y="91439"/>
            <a:ext cx="10768145" cy="59566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6121DC-5944-769E-CC62-0C9B02B1AF7A}"/>
              </a:ext>
            </a:extLst>
          </p:cNvPr>
          <p:cNvSpPr/>
          <p:nvPr/>
        </p:nvSpPr>
        <p:spPr>
          <a:xfrm>
            <a:off x="2757268" y="2293034"/>
            <a:ext cx="9186203" cy="7033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D44B0CF-FD6E-2FD5-35B0-155A63755EE4}"/>
              </a:ext>
            </a:extLst>
          </p:cNvPr>
          <p:cNvSpPr/>
          <p:nvPr/>
        </p:nvSpPr>
        <p:spPr>
          <a:xfrm>
            <a:off x="1882727" y="1941341"/>
            <a:ext cx="87453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2746B7-F8C0-DEA5-B3A6-C7B8B54C2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9" t="20088" r="5269" b="6030"/>
          <a:stretch/>
        </p:blipFill>
        <p:spPr>
          <a:xfrm>
            <a:off x="1293221" y="113548"/>
            <a:ext cx="10768144" cy="5956662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1713D29E-866F-B8F4-B22C-808A94A30DE9}"/>
              </a:ext>
            </a:extLst>
          </p:cNvPr>
          <p:cNvSpPr/>
          <p:nvPr/>
        </p:nvSpPr>
        <p:spPr>
          <a:xfrm>
            <a:off x="2757266" y="76568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Esquerda 15">
            <a:extLst>
              <a:ext uri="{FF2B5EF4-FFF2-40B4-BE49-F238E27FC236}">
                <a16:creationId xmlns:a16="http://schemas.microsoft.com/office/drawing/2014/main" id="{77D30B89-B561-FB52-3177-98E9198EC549}"/>
              </a:ext>
            </a:extLst>
          </p:cNvPr>
          <p:cNvSpPr/>
          <p:nvPr/>
        </p:nvSpPr>
        <p:spPr>
          <a:xfrm>
            <a:off x="4079631" y="1623812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Esquerda 16">
            <a:extLst>
              <a:ext uri="{FF2B5EF4-FFF2-40B4-BE49-F238E27FC236}">
                <a16:creationId xmlns:a16="http://schemas.microsoft.com/office/drawing/2014/main" id="{40ECBD2D-F25E-2CDD-E493-11AC6F9FD8E0}"/>
              </a:ext>
            </a:extLst>
          </p:cNvPr>
          <p:cNvSpPr/>
          <p:nvPr/>
        </p:nvSpPr>
        <p:spPr>
          <a:xfrm>
            <a:off x="7067333" y="245883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Esquerda 17">
            <a:extLst>
              <a:ext uri="{FF2B5EF4-FFF2-40B4-BE49-F238E27FC236}">
                <a16:creationId xmlns:a16="http://schemas.microsoft.com/office/drawing/2014/main" id="{A45F0C71-F0F3-1828-C357-539E51EB8D3A}"/>
              </a:ext>
            </a:extLst>
          </p:cNvPr>
          <p:cNvSpPr/>
          <p:nvPr/>
        </p:nvSpPr>
        <p:spPr>
          <a:xfrm>
            <a:off x="6635085" y="3305907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5B8B6056-D7C2-178D-E679-C25B2B785525}"/>
              </a:ext>
            </a:extLst>
          </p:cNvPr>
          <p:cNvSpPr/>
          <p:nvPr/>
        </p:nvSpPr>
        <p:spPr>
          <a:xfrm>
            <a:off x="11055524" y="4459458"/>
            <a:ext cx="451848" cy="9284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052EA-6F42-D73E-0EA9-FBACC6F17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16" t="11791" b="43792"/>
          <a:stretch/>
        </p:blipFill>
        <p:spPr>
          <a:xfrm>
            <a:off x="1293221" y="113548"/>
            <a:ext cx="10768145" cy="59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68018-425B-E5AE-5EED-1A692546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Reservando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55E3A75-CEB4-550D-E9C6-88631A16D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8D16EC-F026-5C51-C492-D4889259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t="19883" r="5500" b="14033"/>
          <a:stretch/>
        </p:blipFill>
        <p:spPr>
          <a:xfrm>
            <a:off x="1293224" y="91440"/>
            <a:ext cx="10768146" cy="5956662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E9A3D61D-6E3B-647E-0AD5-3F32CC57C611}"/>
              </a:ext>
            </a:extLst>
          </p:cNvPr>
          <p:cNvSpPr/>
          <p:nvPr/>
        </p:nvSpPr>
        <p:spPr>
          <a:xfrm>
            <a:off x="4276579" y="211014"/>
            <a:ext cx="2532184" cy="50040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C6A706-3449-DBC0-E442-144630D99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9473" r="5500" b="13101"/>
          <a:stretch/>
        </p:blipFill>
        <p:spPr>
          <a:xfrm>
            <a:off x="1293223" y="91438"/>
            <a:ext cx="10768147" cy="5956662"/>
          </a:xfrm>
          <a:prstGeom prst="rect">
            <a:avLst/>
          </a:prstGeom>
        </p:spPr>
      </p:pic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3A64ED31-2E14-4BB6-8835-C39C2C7C4B57}"/>
              </a:ext>
            </a:extLst>
          </p:cNvPr>
          <p:cNvSpPr/>
          <p:nvPr/>
        </p:nvSpPr>
        <p:spPr>
          <a:xfrm>
            <a:off x="4276578" y="365760"/>
            <a:ext cx="1519310" cy="3456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E6E605-1A24-004B-EEF9-27879160087E}"/>
              </a:ext>
            </a:extLst>
          </p:cNvPr>
          <p:cNvSpPr/>
          <p:nvPr/>
        </p:nvSpPr>
        <p:spPr>
          <a:xfrm>
            <a:off x="2335237" y="2110154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921CD8-E5B8-51CC-3BD2-1C1A377AFA75}"/>
              </a:ext>
            </a:extLst>
          </p:cNvPr>
          <p:cNvSpPr/>
          <p:nvPr/>
        </p:nvSpPr>
        <p:spPr>
          <a:xfrm>
            <a:off x="4786363" y="2079672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0AF0D22-C917-CA2E-4E8B-DA6775C641C6}"/>
              </a:ext>
            </a:extLst>
          </p:cNvPr>
          <p:cNvSpPr/>
          <p:nvPr/>
        </p:nvSpPr>
        <p:spPr>
          <a:xfrm>
            <a:off x="2067950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E389A64-773A-1354-6A75-9770A099C477}"/>
              </a:ext>
            </a:extLst>
          </p:cNvPr>
          <p:cNvSpPr/>
          <p:nvPr/>
        </p:nvSpPr>
        <p:spPr>
          <a:xfrm>
            <a:off x="4299354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3BE798D-C63A-78AF-EFD9-EE0292FB8C0E}"/>
              </a:ext>
            </a:extLst>
          </p:cNvPr>
          <p:cNvSpPr/>
          <p:nvPr/>
        </p:nvSpPr>
        <p:spPr>
          <a:xfrm>
            <a:off x="2090726" y="3493978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584C359-076B-DDB0-5243-7AD0FCA08D54}"/>
              </a:ext>
            </a:extLst>
          </p:cNvPr>
          <p:cNvSpPr/>
          <p:nvPr/>
        </p:nvSpPr>
        <p:spPr>
          <a:xfrm>
            <a:off x="4299354" y="3494983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42EBA0-52F9-383B-D24F-CB50D876DBD4}"/>
              </a:ext>
            </a:extLst>
          </p:cNvPr>
          <p:cNvSpPr/>
          <p:nvPr/>
        </p:nvSpPr>
        <p:spPr>
          <a:xfrm>
            <a:off x="10775851" y="5298492"/>
            <a:ext cx="1066801" cy="7496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C7AB80A-49B4-0405-0A30-F381106A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31" t="12612" r="6999" b="13101"/>
          <a:stretch/>
        </p:blipFill>
        <p:spPr>
          <a:xfrm>
            <a:off x="1293222" y="91436"/>
            <a:ext cx="10768146" cy="59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Visita domiciliar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6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7E0B3-1D33-7C7C-08E5-C32FC106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atendimento tardio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648858-7AF2-58A2-1086-10140664AD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EEC347-7D9D-4F1A-0314-6768E5962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08" b="520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3BF9A498-81C5-47C0-05BD-0521F6715096}"/>
              </a:ext>
            </a:extLst>
          </p:cNvPr>
          <p:cNvSpPr/>
          <p:nvPr/>
        </p:nvSpPr>
        <p:spPr>
          <a:xfrm>
            <a:off x="3840480" y="4515729"/>
            <a:ext cx="3812345" cy="49236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47D48C-8E28-D9AD-6308-9FA606E3E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b="1179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A50CDA5-D377-A869-F912-034D17F2081D}"/>
              </a:ext>
            </a:extLst>
          </p:cNvPr>
          <p:cNvSpPr/>
          <p:nvPr/>
        </p:nvSpPr>
        <p:spPr>
          <a:xfrm>
            <a:off x="8440615" y="3770142"/>
            <a:ext cx="1491176" cy="3235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08B39D-A920-3FFE-657D-15F8AF475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2" t="16829" r="2455" b="7648"/>
          <a:stretch/>
        </p:blipFill>
        <p:spPr>
          <a:xfrm>
            <a:off x="1293222" y="91439"/>
            <a:ext cx="10768145" cy="595666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4E40FB8-7722-DAF6-6FA6-580CABD314DE}"/>
              </a:ext>
            </a:extLst>
          </p:cNvPr>
          <p:cNvSpPr/>
          <p:nvPr/>
        </p:nvSpPr>
        <p:spPr>
          <a:xfrm>
            <a:off x="3840480" y="3770142"/>
            <a:ext cx="1617785" cy="492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639EAF7-6AE1-9ACA-5E71-BE353F834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6" t="29530" r="4230" b="8419"/>
          <a:stretch/>
        </p:blipFill>
        <p:spPr>
          <a:xfrm>
            <a:off x="1293219" y="91439"/>
            <a:ext cx="10768144" cy="595666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536B5A3-75D9-4151-AB3C-EBB34ACFA405}"/>
              </a:ext>
            </a:extLst>
          </p:cNvPr>
          <p:cNvSpPr/>
          <p:nvPr/>
        </p:nvSpPr>
        <p:spPr>
          <a:xfrm>
            <a:off x="2982351" y="3137095"/>
            <a:ext cx="3328692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6F8C4E4-EF9E-289A-3336-765FA4CB7B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7" t="17009" r="1072" b="11790"/>
          <a:stretch/>
        </p:blipFill>
        <p:spPr>
          <a:xfrm>
            <a:off x="1293214" y="91439"/>
            <a:ext cx="10768145" cy="595666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F682B46-708F-40BA-6277-77685CD49662}"/>
              </a:ext>
            </a:extLst>
          </p:cNvPr>
          <p:cNvSpPr/>
          <p:nvPr/>
        </p:nvSpPr>
        <p:spPr>
          <a:xfrm>
            <a:off x="2644726" y="4262511"/>
            <a:ext cx="2433711" cy="1195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17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7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Coletiva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42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Finalidades da atividade coletiva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Ações coletivas de saúde para a população</a:t>
            </a:r>
          </a:p>
          <a:p>
            <a:pPr lvl="1"/>
            <a:r>
              <a:rPr lang="pt-BR" dirty="0"/>
              <a:t>educação em saúde</a:t>
            </a:r>
          </a:p>
          <a:p>
            <a:pPr lvl="1"/>
            <a:r>
              <a:rPr lang="pt-BR" dirty="0"/>
              <a:t>atendimentos e avaliações em grupo</a:t>
            </a:r>
          </a:p>
          <a:p>
            <a:pPr lvl="1"/>
            <a:r>
              <a:rPr lang="pt-BR" dirty="0"/>
              <a:t>mobilizações sociais</a:t>
            </a:r>
          </a:p>
          <a:p>
            <a:r>
              <a:rPr lang="pt-BR" dirty="0"/>
              <a:t>Ações coletivas para a organização da equipe</a:t>
            </a:r>
          </a:p>
          <a:p>
            <a:pPr lvl="1"/>
            <a:r>
              <a:rPr lang="pt-BR" dirty="0"/>
              <a:t>reuniões de equipe</a:t>
            </a:r>
          </a:p>
          <a:p>
            <a:pPr lvl="1"/>
            <a:r>
              <a:rPr lang="pt-BR" dirty="0"/>
              <a:t>reuniões com outras equipes</a:t>
            </a:r>
          </a:p>
          <a:p>
            <a:pPr lvl="1"/>
            <a:r>
              <a:rPr lang="pt-BR" dirty="0"/>
              <a:t>reuniões com outros órgãos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D8BD7-8F0E-5556-8C54-301DC2F8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Campos atividade coletiva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A1412F-F9FE-50D2-3B44-EA3E0BFBDE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69A138-6BD9-FE01-0528-14ECCC2A6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0" t="16394" r="9769" b="561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6047C7-6ECB-8DE2-889B-91C2CBF93AC3}"/>
              </a:ext>
            </a:extLst>
          </p:cNvPr>
          <p:cNvSpPr/>
          <p:nvPr/>
        </p:nvSpPr>
        <p:spPr>
          <a:xfrm>
            <a:off x="2363372" y="1800665"/>
            <a:ext cx="9284677" cy="6189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0AB20A-B1F1-A10F-0A47-9C979103CC24}"/>
              </a:ext>
            </a:extLst>
          </p:cNvPr>
          <p:cNvSpPr/>
          <p:nvPr/>
        </p:nvSpPr>
        <p:spPr>
          <a:xfrm>
            <a:off x="2363372" y="2572043"/>
            <a:ext cx="3868616" cy="7479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9AF66E-81C0-3B43-B9B9-05E7465D4D15}"/>
              </a:ext>
            </a:extLst>
          </p:cNvPr>
          <p:cNvSpPr/>
          <p:nvPr/>
        </p:nvSpPr>
        <p:spPr>
          <a:xfrm>
            <a:off x="6258447" y="2572042"/>
            <a:ext cx="5389602" cy="3294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F0334A9-075D-09A3-8113-E08DB697A142}"/>
              </a:ext>
            </a:extLst>
          </p:cNvPr>
          <p:cNvSpPr/>
          <p:nvPr/>
        </p:nvSpPr>
        <p:spPr>
          <a:xfrm>
            <a:off x="2363372" y="3380936"/>
            <a:ext cx="3868616" cy="2091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0E596DE0-FC48-1F45-DADC-09CEA563D733}"/>
              </a:ext>
            </a:extLst>
          </p:cNvPr>
          <p:cNvSpPr/>
          <p:nvPr/>
        </p:nvSpPr>
        <p:spPr>
          <a:xfrm>
            <a:off x="3376246" y="4642338"/>
            <a:ext cx="379828" cy="9566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DF630A-A570-C3C9-E790-5B098E8F136E}"/>
              </a:ext>
            </a:extLst>
          </p:cNvPr>
          <p:cNvSpPr txBox="1"/>
          <p:nvPr/>
        </p:nvSpPr>
        <p:spPr>
          <a:xfrm>
            <a:off x="7104185" y="3742006"/>
            <a:ext cx="3910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A T E N Ç Ã 0 !</a:t>
            </a:r>
          </a:p>
          <a:p>
            <a:pPr algn="ctr"/>
            <a:r>
              <a:rPr lang="pt-BR" sz="2400" b="1" dirty="0">
                <a:solidFill>
                  <a:srgbClr val="FF0000"/>
                </a:solidFill>
              </a:rPr>
              <a:t>Nunca inserir o profissional responsável nos profissionais participantes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967507A-9DD5-3A6D-6B14-C0211CCC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" t="30965" r="5615" b="25937"/>
          <a:stretch/>
        </p:blipFill>
        <p:spPr>
          <a:xfrm>
            <a:off x="1293222" y="91440"/>
            <a:ext cx="10768146" cy="5927186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5FE899C-F61F-AE79-39C5-080DB8A4ECC0}"/>
              </a:ext>
            </a:extLst>
          </p:cNvPr>
          <p:cNvSpPr/>
          <p:nvPr/>
        </p:nvSpPr>
        <p:spPr>
          <a:xfrm>
            <a:off x="2152357" y="2180492"/>
            <a:ext cx="4248443" cy="1139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282121-7EFF-673B-B5BE-EF967C37CEA9}"/>
              </a:ext>
            </a:extLst>
          </p:cNvPr>
          <p:cNvSpPr/>
          <p:nvPr/>
        </p:nvSpPr>
        <p:spPr>
          <a:xfrm>
            <a:off x="6710288" y="1800664"/>
            <a:ext cx="4248443" cy="31100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E4EC169-DD38-DAE0-D3AF-2D5FF57457F6}"/>
              </a:ext>
            </a:extLst>
          </p:cNvPr>
          <p:cNvSpPr/>
          <p:nvPr/>
        </p:nvSpPr>
        <p:spPr>
          <a:xfrm>
            <a:off x="2150018" y="3358493"/>
            <a:ext cx="4248443" cy="15522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194970-05E7-8A9B-C3E9-01EA81948F78}"/>
              </a:ext>
            </a:extLst>
          </p:cNvPr>
          <p:cNvSpPr txBox="1"/>
          <p:nvPr/>
        </p:nvSpPr>
        <p:spPr>
          <a:xfrm flipH="1">
            <a:off x="3275092" y="5060406"/>
            <a:ext cx="4248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A T E N Ç Ã O!</a:t>
            </a: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A única opção que exige identificação é a opção 06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2505035-6569-DBA1-4079-4E3F6D1A3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8" t="13101" r="8500" b="11791"/>
          <a:stretch/>
        </p:blipFill>
        <p:spPr>
          <a:xfrm>
            <a:off x="1293220" y="61964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ACB5F0D-1FDD-1CB0-3C84-26F52BCD6692}"/>
              </a:ext>
            </a:extLst>
          </p:cNvPr>
          <p:cNvSpPr/>
          <p:nvPr/>
        </p:nvSpPr>
        <p:spPr>
          <a:xfrm>
            <a:off x="2150018" y="211015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FBEBF9-7818-5553-906C-891E1AFBA811}"/>
              </a:ext>
            </a:extLst>
          </p:cNvPr>
          <p:cNvSpPr/>
          <p:nvPr/>
        </p:nvSpPr>
        <p:spPr>
          <a:xfrm>
            <a:off x="5425773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136149F-1B05-2D74-1430-9C0A119BC534}"/>
              </a:ext>
            </a:extLst>
          </p:cNvPr>
          <p:cNvSpPr/>
          <p:nvPr/>
        </p:nvSpPr>
        <p:spPr>
          <a:xfrm>
            <a:off x="8701528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FBF6D2-E9A2-2939-1783-5281318A7054}"/>
              </a:ext>
            </a:extLst>
          </p:cNvPr>
          <p:cNvSpPr/>
          <p:nvPr/>
        </p:nvSpPr>
        <p:spPr>
          <a:xfrm>
            <a:off x="2172452" y="4222654"/>
            <a:ext cx="9778372" cy="18254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1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/>
      <p:bldP spid="20" grpId="0" animBg="1"/>
      <p:bldP spid="21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Finalização de Atendimentos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Atendimentos não finalizados, retorno para fila de atendimento</a:t>
            </a:r>
          </a:p>
        </p:txBody>
      </p:sp>
    </p:spTree>
    <p:extLst>
      <p:ext uri="{BB962C8B-B14F-4D97-AF65-F5344CB8AC3E}">
        <p14:creationId xmlns:p14="http://schemas.microsoft.com/office/powerpoint/2010/main" val="192040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Finalizar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FE54BF-ABE3-00EC-6118-3C9F92AF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5162" r="2270" b="7262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5FE342F-CE00-EB71-B036-68BACA75E2D1}"/>
              </a:ext>
            </a:extLst>
          </p:cNvPr>
          <p:cNvSpPr/>
          <p:nvPr/>
        </p:nvSpPr>
        <p:spPr>
          <a:xfrm>
            <a:off x="1448972" y="618978"/>
            <a:ext cx="10494499" cy="10410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1737A3F3-973E-672D-862D-BBF598706E48}"/>
              </a:ext>
            </a:extLst>
          </p:cNvPr>
          <p:cNvSpPr/>
          <p:nvPr/>
        </p:nvSpPr>
        <p:spPr>
          <a:xfrm>
            <a:off x="4079631" y="1533378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Elementos da folha de rosto</a:t>
            </a:r>
          </a:p>
        </p:txBody>
      </p:sp>
    </p:spTree>
    <p:extLst>
      <p:ext uri="{BB962C8B-B14F-4D97-AF65-F5344CB8AC3E}">
        <p14:creationId xmlns:p14="http://schemas.microsoft.com/office/powerpoint/2010/main" val="1222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Visualizando os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CB51BE-131B-C76E-7D84-91C292075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4136" r="3653" b="7466"/>
          <a:stretch/>
        </p:blipFill>
        <p:spPr>
          <a:xfrm>
            <a:off x="1293223" y="91439"/>
            <a:ext cx="10768146" cy="59566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67713FF-A570-9ED1-E350-C5D2EB11D2EE}"/>
              </a:ext>
            </a:extLst>
          </p:cNvPr>
          <p:cNvSpPr/>
          <p:nvPr/>
        </p:nvSpPr>
        <p:spPr>
          <a:xfrm>
            <a:off x="8440616" y="1336429"/>
            <a:ext cx="1885070" cy="43609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324592-28B5-AB04-E915-ABB9A9DE8C58}"/>
              </a:ext>
            </a:extLst>
          </p:cNvPr>
          <p:cNvSpPr/>
          <p:nvPr/>
        </p:nvSpPr>
        <p:spPr>
          <a:xfrm>
            <a:off x="10325686" y="407964"/>
            <a:ext cx="1617785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5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Filtrando os meus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4C1B3-8CA2-6DD5-731F-702349D05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" t="19884" r="3769" b="6029"/>
          <a:stretch/>
        </p:blipFill>
        <p:spPr>
          <a:xfrm>
            <a:off x="1293225" y="91440"/>
            <a:ext cx="10768146" cy="5956662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5A4369F3-C34D-B2A7-DA28-503F663E6DB6}"/>
              </a:ext>
            </a:extLst>
          </p:cNvPr>
          <p:cNvSpPr/>
          <p:nvPr/>
        </p:nvSpPr>
        <p:spPr>
          <a:xfrm>
            <a:off x="5219114" y="1800664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72E71C-A9A3-B48E-AEE3-E6E603C38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" t="15984" r="2847" b="9519"/>
          <a:stretch/>
        </p:blipFill>
        <p:spPr>
          <a:xfrm>
            <a:off x="1293223" y="91438"/>
            <a:ext cx="10768146" cy="595666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AAE4704-B64D-73CC-EA8C-4D7C5071C310}"/>
              </a:ext>
            </a:extLst>
          </p:cNvPr>
          <p:cNvSpPr/>
          <p:nvPr/>
        </p:nvSpPr>
        <p:spPr>
          <a:xfrm>
            <a:off x="5059511" y="4663439"/>
            <a:ext cx="2959074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F94AAFE-B9D0-54AF-6D5C-C35EF7F4418C}"/>
              </a:ext>
            </a:extLst>
          </p:cNvPr>
          <p:cNvSpPr/>
          <p:nvPr/>
        </p:nvSpPr>
        <p:spPr>
          <a:xfrm>
            <a:off x="10156874" y="5241217"/>
            <a:ext cx="1798320" cy="6106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0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 Compartilhado, Atendimento de Grupo, Matriciamento pedagógico</a:t>
            </a:r>
          </a:p>
        </p:txBody>
      </p:sp>
    </p:spTree>
    <p:extLst>
      <p:ext uri="{BB962C8B-B14F-4D97-AF65-F5344CB8AC3E}">
        <p14:creationId xmlns:p14="http://schemas.microsoft.com/office/powerpoint/2010/main" val="87502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AF40-8F8E-4172-EED9-56CE3964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 do eMulti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B35B41F1-BCF7-99A2-A927-272B8E44534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7136049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0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das ESF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41092668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9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– preenchimento inicial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B78F9-58CB-AFEB-A1CF-419C9771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4" t="21524" r="6885" b="7672"/>
          <a:stretch/>
        </p:blipFill>
        <p:spPr>
          <a:xfrm>
            <a:off x="1293224" y="91438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CB623F2-58EB-F2C7-A076-480CFF3F60F8}"/>
              </a:ext>
            </a:extLst>
          </p:cNvPr>
          <p:cNvSpPr/>
          <p:nvPr/>
        </p:nvSpPr>
        <p:spPr>
          <a:xfrm>
            <a:off x="1463040" y="506437"/>
            <a:ext cx="10466363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FA5A2E-AACD-3DD0-9291-5144154F8A16}"/>
              </a:ext>
            </a:extLst>
          </p:cNvPr>
          <p:cNvSpPr/>
          <p:nvPr/>
        </p:nvSpPr>
        <p:spPr>
          <a:xfrm>
            <a:off x="3601329" y="2540391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B283BE-1C30-151A-C83D-F432E5C335D5}"/>
              </a:ext>
            </a:extLst>
          </p:cNvPr>
          <p:cNvSpPr/>
          <p:nvPr/>
        </p:nvSpPr>
        <p:spPr>
          <a:xfrm>
            <a:off x="6096001" y="3002280"/>
            <a:ext cx="5453574" cy="24278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AF2DB62-A1F0-9678-33CA-8BE02571B484}"/>
              </a:ext>
            </a:extLst>
          </p:cNvPr>
          <p:cNvSpPr/>
          <p:nvPr/>
        </p:nvSpPr>
        <p:spPr>
          <a:xfrm>
            <a:off x="1519310" y="4994030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15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CCB546-0408-232D-85BD-154C4E56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" t="15367" r="7231" b="6645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64FFE26-EB6C-2FF2-ACF6-C438022FCE2A}"/>
              </a:ext>
            </a:extLst>
          </p:cNvPr>
          <p:cNvSpPr/>
          <p:nvPr/>
        </p:nvSpPr>
        <p:spPr>
          <a:xfrm>
            <a:off x="1463040" y="3967089"/>
            <a:ext cx="5205046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F4C7296-B498-DD75-A3F7-2699725101BF}"/>
              </a:ext>
            </a:extLst>
          </p:cNvPr>
          <p:cNvSpPr/>
          <p:nvPr/>
        </p:nvSpPr>
        <p:spPr>
          <a:xfrm>
            <a:off x="6677297" y="3967089"/>
            <a:ext cx="5384073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Dobrada 12">
            <a:extLst>
              <a:ext uri="{FF2B5EF4-FFF2-40B4-BE49-F238E27FC236}">
                <a16:creationId xmlns:a16="http://schemas.microsoft.com/office/drawing/2014/main" id="{95CFA36E-AE69-2F72-2B9F-3325ECB9E9FD}"/>
              </a:ext>
            </a:extLst>
          </p:cNvPr>
          <p:cNvSpPr/>
          <p:nvPr/>
        </p:nvSpPr>
        <p:spPr>
          <a:xfrm rot="10800000">
            <a:off x="3199897" y="3432516"/>
            <a:ext cx="717453" cy="1069145"/>
          </a:xfrm>
          <a:prstGeom prst="bentArrow">
            <a:avLst>
              <a:gd name="adj1" fmla="val 21078"/>
              <a:gd name="adj2" fmla="val 25000"/>
              <a:gd name="adj3" fmla="val 25000"/>
              <a:gd name="adj4" fmla="val 574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0B0C3F5-3B53-9A51-BEE4-AC1B145E202A}"/>
              </a:ext>
            </a:extLst>
          </p:cNvPr>
          <p:cNvSpPr txBox="1"/>
          <p:nvPr/>
        </p:nvSpPr>
        <p:spPr>
          <a:xfrm>
            <a:off x="2369900" y="2782669"/>
            <a:ext cx="2869375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Quando a Reunião é dentro </a:t>
            </a: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do próprio eMulti</a:t>
            </a:r>
          </a:p>
        </p:txBody>
      </p:sp>
    </p:spTree>
    <p:extLst>
      <p:ext uri="{BB962C8B-B14F-4D97-AF65-F5344CB8AC3E}">
        <p14:creationId xmlns:p14="http://schemas.microsoft.com/office/powerpoint/2010/main" val="54923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Atendimentos compartilhados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480217660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00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3F4134-D3E6-4443-9D07-E473C28CE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5791F6-528B-4B14-AAAA-7D22D8E1A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4;p26">
            <a:extLst>
              <a:ext uri="{FF2B5EF4-FFF2-40B4-BE49-F238E27FC236}">
                <a16:creationId xmlns:a16="http://schemas.microsoft.com/office/drawing/2014/main" id="{19B73390-2547-4272-7764-B0B8271F4D16}"/>
              </a:ext>
            </a:extLst>
          </p:cNvPr>
          <p:cNvSpPr/>
          <p:nvPr/>
        </p:nvSpPr>
        <p:spPr>
          <a:xfrm>
            <a:off x="5027612" y="780664"/>
            <a:ext cx="2135187" cy="377825"/>
          </a:xfrm>
          <a:custGeom>
            <a:avLst/>
            <a:gdLst/>
            <a:ahLst/>
            <a:cxnLst/>
            <a:rect l="l" t="t" r="r" b="b"/>
            <a:pathLst>
              <a:path w="532" h="94" extrusionOk="0">
                <a:moveTo>
                  <a:pt x="520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9"/>
                  <a:pt x="5" y="94"/>
                  <a:pt x="12" y="94"/>
                </a:cubicBezTo>
                <a:cubicBezTo>
                  <a:pt x="520" y="94"/>
                  <a:pt x="520" y="94"/>
                  <a:pt x="520" y="94"/>
                </a:cubicBezTo>
                <a:cubicBezTo>
                  <a:pt x="527" y="94"/>
                  <a:pt x="532" y="89"/>
                  <a:pt x="532" y="82"/>
                </a:cubicBezTo>
                <a:cubicBezTo>
                  <a:pt x="532" y="12"/>
                  <a:pt x="532" y="12"/>
                  <a:pt x="532" y="12"/>
                </a:cubicBezTo>
                <a:cubicBezTo>
                  <a:pt x="532" y="5"/>
                  <a:pt x="527" y="0"/>
                  <a:pt x="52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581F29B-E275-0AB0-6432-262954FCA46D}"/>
              </a:ext>
            </a:extLst>
          </p:cNvPr>
          <p:cNvGrpSpPr/>
          <p:nvPr/>
        </p:nvGrpSpPr>
        <p:grpSpPr>
          <a:xfrm>
            <a:off x="4473575" y="4806564"/>
            <a:ext cx="3243262" cy="711200"/>
            <a:chOff x="4473575" y="4426728"/>
            <a:chExt cx="3243262" cy="711200"/>
          </a:xfrm>
        </p:grpSpPr>
        <p:sp>
          <p:nvSpPr>
            <p:cNvPr id="21" name="Google Shape;620;p26">
              <a:extLst>
                <a:ext uri="{FF2B5EF4-FFF2-40B4-BE49-F238E27FC236}">
                  <a16:creationId xmlns:a16="http://schemas.microsoft.com/office/drawing/2014/main" id="{A5233F8F-17F8-5685-9657-050A1CCDD7F4}"/>
                </a:ext>
              </a:extLst>
            </p:cNvPr>
            <p:cNvSpPr txBox="1"/>
            <p:nvPr/>
          </p:nvSpPr>
          <p:spPr>
            <a:xfrm>
              <a:off x="5248275" y="4426728"/>
              <a:ext cx="1693862" cy="711200"/>
            </a:xfrm>
            <a:prstGeom prst="rect">
              <a:avLst/>
            </a:prstGeom>
            <a:solidFill>
              <a:srgbClr val="0652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13A1936-46AB-27A9-4D9F-92D1DD555102}"/>
                </a:ext>
              </a:extLst>
            </p:cNvPr>
            <p:cNvGrpSpPr/>
            <p:nvPr/>
          </p:nvGrpSpPr>
          <p:grpSpPr>
            <a:xfrm>
              <a:off x="4473575" y="4426728"/>
              <a:ext cx="3243262" cy="711200"/>
              <a:chOff x="4473575" y="4426728"/>
              <a:chExt cx="3243262" cy="711200"/>
            </a:xfrm>
          </p:grpSpPr>
          <p:sp>
            <p:nvSpPr>
              <p:cNvPr id="19" name="Google Shape;618;p26">
                <a:extLst>
                  <a:ext uri="{FF2B5EF4-FFF2-40B4-BE49-F238E27FC236}">
                    <a16:creationId xmlns:a16="http://schemas.microsoft.com/office/drawing/2014/main" id="{9227A181-3064-7226-ACC1-BF846119268C}"/>
                  </a:ext>
                </a:extLst>
              </p:cNvPr>
              <p:cNvSpPr/>
              <p:nvPr/>
            </p:nvSpPr>
            <p:spPr>
              <a:xfrm>
                <a:off x="6942137" y="4426728"/>
                <a:ext cx="7747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77" extrusionOk="0">
                    <a:moveTo>
                      <a:pt x="0" y="177"/>
                    </a:moveTo>
                    <a:cubicBezTo>
                      <a:pt x="101" y="177"/>
                      <a:pt x="185" y="99"/>
                      <a:pt x="19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0A43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22;p26">
                <a:extLst>
                  <a:ext uri="{FF2B5EF4-FFF2-40B4-BE49-F238E27FC236}">
                    <a16:creationId xmlns:a16="http://schemas.microsoft.com/office/drawing/2014/main" id="{A3D61D35-89ED-F006-5B6F-C689E6D9270F}"/>
                  </a:ext>
                </a:extLst>
              </p:cNvPr>
              <p:cNvSpPr/>
              <p:nvPr/>
            </p:nvSpPr>
            <p:spPr>
              <a:xfrm>
                <a:off x="4473575" y="4426728"/>
                <a:ext cx="7747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77" extrusionOk="0">
                    <a:moveTo>
                      <a:pt x="0" y="0"/>
                    </a:moveTo>
                    <a:cubicBezTo>
                      <a:pt x="8" y="99"/>
                      <a:pt x="92" y="177"/>
                      <a:pt x="193" y="177"/>
                    </a:cubicBezTo>
                    <a:cubicBezTo>
                      <a:pt x="193" y="0"/>
                      <a:pt x="193" y="0"/>
                      <a:pt x="19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0A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630;p26">
                <a:extLst>
                  <a:ext uri="{FF2B5EF4-FFF2-40B4-BE49-F238E27FC236}">
                    <a16:creationId xmlns:a16="http://schemas.microsoft.com/office/drawing/2014/main" id="{C285A683-4077-976C-232B-34BCEB0E8408}"/>
                  </a:ext>
                </a:extLst>
              </p:cNvPr>
              <p:cNvSpPr txBox="1"/>
              <p:nvPr/>
            </p:nvSpPr>
            <p:spPr>
              <a:xfrm>
                <a:off x="5437187" y="4536265"/>
                <a:ext cx="1414462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400"/>
                  <a:buFont typeface="Open Sans SemiBold"/>
                  <a:buNone/>
                </a:pPr>
                <a:r>
                  <a:rPr lang="en-US" sz="3400" b="1" dirty="0">
                    <a:solidFill>
                      <a:srgbClr val="FFFFFF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1</a:t>
                </a:r>
                <a:endParaRPr dirty="0"/>
              </a:p>
            </p:txBody>
          </p:sp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70B8C93-299F-3435-EBAD-6B7FBE2BCFB5}"/>
              </a:ext>
            </a:extLst>
          </p:cNvPr>
          <p:cNvGrpSpPr/>
          <p:nvPr/>
        </p:nvGrpSpPr>
        <p:grpSpPr>
          <a:xfrm>
            <a:off x="4468812" y="4090601"/>
            <a:ext cx="3251200" cy="715962"/>
            <a:chOff x="4468812" y="3710765"/>
            <a:chExt cx="3251200" cy="715962"/>
          </a:xfrm>
        </p:grpSpPr>
        <p:sp>
          <p:nvSpPr>
            <p:cNvPr id="12" name="Google Shape;611;p26">
              <a:extLst>
                <a:ext uri="{FF2B5EF4-FFF2-40B4-BE49-F238E27FC236}">
                  <a16:creationId xmlns:a16="http://schemas.microsoft.com/office/drawing/2014/main" id="{D7A5BA9F-4431-5F01-B61F-8E87DF577EDF}"/>
                </a:ext>
              </a:extLst>
            </p:cNvPr>
            <p:cNvSpPr txBox="1"/>
            <p:nvPr/>
          </p:nvSpPr>
          <p:spPr>
            <a:xfrm>
              <a:off x="5248275" y="3710765"/>
              <a:ext cx="1693862" cy="715962"/>
            </a:xfrm>
            <a:prstGeom prst="rect">
              <a:avLst/>
            </a:prstGeom>
            <a:solidFill>
              <a:srgbClr val="34B2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14;p26">
              <a:extLst>
                <a:ext uri="{FF2B5EF4-FFF2-40B4-BE49-F238E27FC236}">
                  <a16:creationId xmlns:a16="http://schemas.microsoft.com/office/drawing/2014/main" id="{D3BC4E08-0C54-1BED-4432-B1FA4068D037}"/>
                </a:ext>
              </a:extLst>
            </p:cNvPr>
            <p:cNvSpPr/>
            <p:nvPr/>
          </p:nvSpPr>
          <p:spPr>
            <a:xfrm>
              <a:off x="4468812" y="3710765"/>
              <a:ext cx="779462" cy="715962"/>
            </a:xfrm>
            <a:custGeom>
              <a:avLst/>
              <a:gdLst/>
              <a:ahLst/>
              <a:cxnLst/>
              <a:rect l="l" t="t" r="r" b="b"/>
              <a:pathLst>
                <a:path w="194" h="178" extrusionOk="0">
                  <a:moveTo>
                    <a:pt x="1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7"/>
                    <a:pt x="1" y="173"/>
                    <a:pt x="1" y="178"/>
                  </a:cubicBezTo>
                  <a:cubicBezTo>
                    <a:pt x="194" y="178"/>
                    <a:pt x="194" y="178"/>
                    <a:pt x="194" y="17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68CB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6;p26">
              <a:extLst>
                <a:ext uri="{FF2B5EF4-FFF2-40B4-BE49-F238E27FC236}">
                  <a16:creationId xmlns:a16="http://schemas.microsoft.com/office/drawing/2014/main" id="{4BF427B1-07AE-7273-647F-6FB36A5BAD57}"/>
                </a:ext>
              </a:extLst>
            </p:cNvPr>
            <p:cNvSpPr/>
            <p:nvPr/>
          </p:nvSpPr>
          <p:spPr>
            <a:xfrm>
              <a:off x="6942137" y="3710765"/>
              <a:ext cx="777875" cy="715962"/>
            </a:xfrm>
            <a:custGeom>
              <a:avLst/>
              <a:gdLst/>
              <a:ahLst/>
              <a:cxnLst/>
              <a:rect l="l" t="t" r="r" b="b"/>
              <a:pathLst>
                <a:path w="194" h="178" extrusionOk="0">
                  <a:moveTo>
                    <a:pt x="0" y="178"/>
                  </a:moveTo>
                  <a:cubicBezTo>
                    <a:pt x="193" y="178"/>
                    <a:pt x="193" y="178"/>
                    <a:pt x="193" y="178"/>
                  </a:cubicBezTo>
                  <a:cubicBezTo>
                    <a:pt x="193" y="173"/>
                    <a:pt x="194" y="167"/>
                    <a:pt x="194" y="162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78"/>
                  </a:lnTo>
                  <a:close/>
                </a:path>
              </a:pathLst>
            </a:custGeom>
            <a:solidFill>
              <a:srgbClr val="0A98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631;p26">
              <a:extLst>
                <a:ext uri="{FF2B5EF4-FFF2-40B4-BE49-F238E27FC236}">
                  <a16:creationId xmlns:a16="http://schemas.microsoft.com/office/drawing/2014/main" id="{E63BFF54-01B5-7CCC-D01A-66DE779E16A0}"/>
                </a:ext>
              </a:extLst>
            </p:cNvPr>
            <p:cNvSpPr txBox="1"/>
            <p:nvPr/>
          </p:nvSpPr>
          <p:spPr>
            <a:xfrm>
              <a:off x="5505450" y="3840940"/>
              <a:ext cx="1279525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E958EB22-71A1-541C-34E8-3785B747E582}"/>
              </a:ext>
            </a:extLst>
          </p:cNvPr>
          <p:cNvGrpSpPr/>
          <p:nvPr/>
        </p:nvGrpSpPr>
        <p:grpSpPr>
          <a:xfrm>
            <a:off x="4468812" y="3379401"/>
            <a:ext cx="3251200" cy="711200"/>
            <a:chOff x="4468812" y="2999565"/>
            <a:chExt cx="3251200" cy="711200"/>
          </a:xfrm>
        </p:grpSpPr>
        <p:sp>
          <p:nvSpPr>
            <p:cNvPr id="11" name="Google Shape;610;p26">
              <a:extLst>
                <a:ext uri="{FF2B5EF4-FFF2-40B4-BE49-F238E27FC236}">
                  <a16:creationId xmlns:a16="http://schemas.microsoft.com/office/drawing/2014/main" id="{3308E607-723B-3E5F-BF72-F997BA970E6E}"/>
                </a:ext>
              </a:extLst>
            </p:cNvPr>
            <p:cNvSpPr txBox="1"/>
            <p:nvPr/>
          </p:nvSpPr>
          <p:spPr>
            <a:xfrm>
              <a:off x="5248275" y="2999565"/>
              <a:ext cx="1693862" cy="711200"/>
            </a:xfrm>
            <a:prstGeom prst="rect">
              <a:avLst/>
            </a:prstGeom>
            <a:solidFill>
              <a:srgbClr val="64D1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5;p26">
              <a:extLst>
                <a:ext uri="{FF2B5EF4-FFF2-40B4-BE49-F238E27FC236}">
                  <a16:creationId xmlns:a16="http://schemas.microsoft.com/office/drawing/2014/main" id="{4D1CE185-E30E-368D-652C-F01DCEDF72C3}"/>
                </a:ext>
              </a:extLst>
            </p:cNvPr>
            <p:cNvSpPr txBox="1"/>
            <p:nvPr/>
          </p:nvSpPr>
          <p:spPr>
            <a:xfrm>
              <a:off x="6942137" y="2999565"/>
              <a:ext cx="777875" cy="711200"/>
            </a:xfrm>
            <a:prstGeom prst="rect">
              <a:avLst/>
            </a:prstGeom>
            <a:solidFill>
              <a:srgbClr val="2CC6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9;p26">
              <a:extLst>
                <a:ext uri="{FF2B5EF4-FFF2-40B4-BE49-F238E27FC236}">
                  <a16:creationId xmlns:a16="http://schemas.microsoft.com/office/drawing/2014/main" id="{888E219D-1704-490D-C2AC-EB25C1409791}"/>
                </a:ext>
              </a:extLst>
            </p:cNvPr>
            <p:cNvSpPr txBox="1"/>
            <p:nvPr/>
          </p:nvSpPr>
          <p:spPr>
            <a:xfrm>
              <a:off x="4468812" y="2999565"/>
              <a:ext cx="779462" cy="711200"/>
            </a:xfrm>
            <a:prstGeom prst="rect">
              <a:avLst/>
            </a:prstGeom>
            <a:solidFill>
              <a:srgbClr val="91E5E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632;p26">
              <a:extLst>
                <a:ext uri="{FF2B5EF4-FFF2-40B4-BE49-F238E27FC236}">
                  <a16:creationId xmlns:a16="http://schemas.microsoft.com/office/drawing/2014/main" id="{BE417E04-7A64-79E3-95EE-C69CBD686FD8}"/>
                </a:ext>
              </a:extLst>
            </p:cNvPr>
            <p:cNvSpPr txBox="1"/>
            <p:nvPr/>
          </p:nvSpPr>
          <p:spPr>
            <a:xfrm>
              <a:off x="5561012" y="3113865"/>
              <a:ext cx="1169987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3</a:t>
              </a:r>
              <a:endParaRPr dirty="0"/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EEAD1861-7E4D-C18F-65CC-34C9F1BCF140}"/>
              </a:ext>
            </a:extLst>
          </p:cNvPr>
          <p:cNvGrpSpPr/>
          <p:nvPr/>
        </p:nvGrpSpPr>
        <p:grpSpPr>
          <a:xfrm>
            <a:off x="4468812" y="2665026"/>
            <a:ext cx="3251200" cy="714375"/>
            <a:chOff x="4468812" y="2285190"/>
            <a:chExt cx="3251200" cy="714375"/>
          </a:xfrm>
        </p:grpSpPr>
        <p:sp>
          <p:nvSpPr>
            <p:cNvPr id="10" name="Google Shape;609;p26">
              <a:extLst>
                <a:ext uri="{FF2B5EF4-FFF2-40B4-BE49-F238E27FC236}">
                  <a16:creationId xmlns:a16="http://schemas.microsoft.com/office/drawing/2014/main" id="{7C26B61B-716C-1256-B65B-123FBCDC8AA4}"/>
                </a:ext>
              </a:extLst>
            </p:cNvPr>
            <p:cNvSpPr txBox="1"/>
            <p:nvPr/>
          </p:nvSpPr>
          <p:spPr>
            <a:xfrm>
              <a:off x="5248275" y="2285190"/>
              <a:ext cx="1693862" cy="714375"/>
            </a:xfrm>
            <a:prstGeom prst="rect">
              <a:avLst/>
            </a:prstGeom>
            <a:solidFill>
              <a:srgbClr val="8C10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7;p26">
              <a:extLst>
                <a:ext uri="{FF2B5EF4-FFF2-40B4-BE49-F238E27FC236}">
                  <a16:creationId xmlns:a16="http://schemas.microsoft.com/office/drawing/2014/main" id="{797635B9-817B-5106-7643-B2B57FD92E09}"/>
                </a:ext>
              </a:extLst>
            </p:cNvPr>
            <p:cNvSpPr txBox="1"/>
            <p:nvPr/>
          </p:nvSpPr>
          <p:spPr>
            <a:xfrm>
              <a:off x="6942137" y="2285190"/>
              <a:ext cx="777875" cy="714375"/>
            </a:xfrm>
            <a:prstGeom prst="rect">
              <a:avLst/>
            </a:prstGeom>
            <a:solidFill>
              <a:srgbClr val="7801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21;p26">
              <a:extLst>
                <a:ext uri="{FF2B5EF4-FFF2-40B4-BE49-F238E27FC236}">
                  <a16:creationId xmlns:a16="http://schemas.microsoft.com/office/drawing/2014/main" id="{99DBACAE-2B84-D7C8-5A36-5141AF109D17}"/>
                </a:ext>
              </a:extLst>
            </p:cNvPr>
            <p:cNvSpPr txBox="1"/>
            <p:nvPr/>
          </p:nvSpPr>
          <p:spPr>
            <a:xfrm>
              <a:off x="4468812" y="2285190"/>
              <a:ext cx="779462" cy="714375"/>
            </a:xfrm>
            <a:prstGeom prst="rect">
              <a:avLst/>
            </a:prstGeom>
            <a:solidFill>
              <a:srgbClr val="A632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633;p26">
              <a:extLst>
                <a:ext uri="{FF2B5EF4-FFF2-40B4-BE49-F238E27FC236}">
                  <a16:creationId xmlns:a16="http://schemas.microsoft.com/office/drawing/2014/main" id="{3C000BF9-7716-A3FD-DFA6-55B5D9560C63}"/>
                </a:ext>
              </a:extLst>
            </p:cNvPr>
            <p:cNvSpPr txBox="1"/>
            <p:nvPr/>
          </p:nvSpPr>
          <p:spPr>
            <a:xfrm>
              <a:off x="5453062" y="2394728"/>
              <a:ext cx="1398587" cy="544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4</a:t>
              </a:r>
              <a:endParaRPr dirty="0"/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83C0A70-A64F-FDCC-20DB-4A54AA326A02}"/>
              </a:ext>
            </a:extLst>
          </p:cNvPr>
          <p:cNvGrpSpPr/>
          <p:nvPr/>
        </p:nvGrpSpPr>
        <p:grpSpPr>
          <a:xfrm>
            <a:off x="4468812" y="1953826"/>
            <a:ext cx="3251200" cy="711200"/>
            <a:chOff x="4468812" y="1573990"/>
            <a:chExt cx="3251200" cy="711200"/>
          </a:xfrm>
        </p:grpSpPr>
        <p:sp>
          <p:nvSpPr>
            <p:cNvPr id="6" name="Google Shape;605;p26">
              <a:extLst>
                <a:ext uri="{FF2B5EF4-FFF2-40B4-BE49-F238E27FC236}">
                  <a16:creationId xmlns:a16="http://schemas.microsoft.com/office/drawing/2014/main" id="{33A6C160-EC80-39E3-C13F-D8E0185DEBC4}"/>
                </a:ext>
              </a:extLst>
            </p:cNvPr>
            <p:cNvSpPr/>
            <p:nvPr/>
          </p:nvSpPr>
          <p:spPr>
            <a:xfrm>
              <a:off x="6942137" y="1573990"/>
              <a:ext cx="777875" cy="711200"/>
            </a:xfrm>
            <a:custGeom>
              <a:avLst/>
              <a:gdLst/>
              <a:ahLst/>
              <a:cxnLst/>
              <a:rect l="l" t="t" r="r" b="b"/>
              <a:pathLst>
                <a:path w="194" h="177" extrusionOk="0">
                  <a:moveTo>
                    <a:pt x="0" y="177"/>
                  </a:moveTo>
                  <a:cubicBezTo>
                    <a:pt x="194" y="177"/>
                    <a:pt x="194" y="177"/>
                    <a:pt x="194" y="177"/>
                  </a:cubicBezTo>
                  <a:cubicBezTo>
                    <a:pt x="194" y="16"/>
                    <a:pt x="194" y="16"/>
                    <a:pt x="194" y="16"/>
                  </a:cubicBezTo>
                  <a:cubicBezTo>
                    <a:pt x="194" y="11"/>
                    <a:pt x="193" y="5"/>
                    <a:pt x="19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77"/>
                  </a:lnTo>
                  <a:close/>
                </a:path>
              </a:pathLst>
            </a:custGeom>
            <a:solidFill>
              <a:srgbClr val="CC233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12;p26">
              <a:extLst>
                <a:ext uri="{FF2B5EF4-FFF2-40B4-BE49-F238E27FC236}">
                  <a16:creationId xmlns:a16="http://schemas.microsoft.com/office/drawing/2014/main" id="{17990DDF-F360-DCEE-D0EF-1351C8C734A0}"/>
                </a:ext>
              </a:extLst>
            </p:cNvPr>
            <p:cNvSpPr txBox="1"/>
            <p:nvPr/>
          </p:nvSpPr>
          <p:spPr>
            <a:xfrm>
              <a:off x="5248275" y="1573990"/>
              <a:ext cx="1693862" cy="711200"/>
            </a:xfrm>
            <a:prstGeom prst="rect">
              <a:avLst/>
            </a:prstGeom>
            <a:solidFill>
              <a:srgbClr val="E2495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13;p26">
              <a:extLst>
                <a:ext uri="{FF2B5EF4-FFF2-40B4-BE49-F238E27FC236}">
                  <a16:creationId xmlns:a16="http://schemas.microsoft.com/office/drawing/2014/main" id="{11E2211C-55B6-4B2A-A17B-7E1D2FAD5160}"/>
                </a:ext>
              </a:extLst>
            </p:cNvPr>
            <p:cNvSpPr/>
            <p:nvPr/>
          </p:nvSpPr>
          <p:spPr>
            <a:xfrm>
              <a:off x="4468812" y="1573990"/>
              <a:ext cx="779462" cy="711200"/>
            </a:xfrm>
            <a:custGeom>
              <a:avLst/>
              <a:gdLst/>
              <a:ahLst/>
              <a:cxnLst/>
              <a:rect l="l" t="t" r="r" b="b"/>
              <a:pathLst>
                <a:path w="194" h="177" extrusionOk="0">
                  <a:moveTo>
                    <a:pt x="19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11"/>
                    <a:pt x="0" y="1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194" y="177"/>
                    <a:pt x="194" y="177"/>
                    <a:pt x="194" y="177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F06E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634;p26">
              <a:extLst>
                <a:ext uri="{FF2B5EF4-FFF2-40B4-BE49-F238E27FC236}">
                  <a16:creationId xmlns:a16="http://schemas.microsoft.com/office/drawing/2014/main" id="{CD40DD77-C0A1-8A32-46E8-D3C4CF7FA60F}"/>
                </a:ext>
              </a:extLst>
            </p:cNvPr>
            <p:cNvSpPr txBox="1"/>
            <p:nvPr/>
          </p:nvSpPr>
          <p:spPr>
            <a:xfrm>
              <a:off x="5653087" y="1704165"/>
              <a:ext cx="957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5</a:t>
              </a:r>
              <a:endParaRPr dirty="0"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9F57A54-A7C8-4115-4F87-DA7134EB50C3}"/>
              </a:ext>
            </a:extLst>
          </p:cNvPr>
          <p:cNvGrpSpPr/>
          <p:nvPr/>
        </p:nvGrpSpPr>
        <p:grpSpPr>
          <a:xfrm>
            <a:off x="4473575" y="1237864"/>
            <a:ext cx="3243262" cy="715962"/>
            <a:chOff x="4473575" y="858028"/>
            <a:chExt cx="3243262" cy="715962"/>
          </a:xfrm>
        </p:grpSpPr>
        <p:sp>
          <p:nvSpPr>
            <p:cNvPr id="7" name="Google Shape;606;p26">
              <a:extLst>
                <a:ext uri="{FF2B5EF4-FFF2-40B4-BE49-F238E27FC236}">
                  <a16:creationId xmlns:a16="http://schemas.microsoft.com/office/drawing/2014/main" id="{13678400-4F00-2705-225D-01DB87FA0865}"/>
                </a:ext>
              </a:extLst>
            </p:cNvPr>
            <p:cNvSpPr/>
            <p:nvPr/>
          </p:nvSpPr>
          <p:spPr>
            <a:xfrm>
              <a:off x="6942137" y="858028"/>
              <a:ext cx="774700" cy="715962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193" y="178"/>
                  </a:moveTo>
                  <a:cubicBezTo>
                    <a:pt x="185" y="79"/>
                    <a:pt x="101" y="0"/>
                    <a:pt x="0" y="0"/>
                  </a:cubicBezTo>
                  <a:cubicBezTo>
                    <a:pt x="0" y="178"/>
                    <a:pt x="0" y="178"/>
                    <a:pt x="0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AA2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7;p26">
              <a:extLst>
                <a:ext uri="{FF2B5EF4-FFF2-40B4-BE49-F238E27FC236}">
                  <a16:creationId xmlns:a16="http://schemas.microsoft.com/office/drawing/2014/main" id="{A9E68A10-45DE-5301-B91E-A54A22680DAC}"/>
                </a:ext>
              </a:extLst>
            </p:cNvPr>
            <p:cNvSpPr txBox="1"/>
            <p:nvPr/>
          </p:nvSpPr>
          <p:spPr>
            <a:xfrm>
              <a:off x="5248275" y="858028"/>
              <a:ext cx="1693862" cy="715962"/>
            </a:xfrm>
            <a:prstGeom prst="rect">
              <a:avLst/>
            </a:prstGeom>
            <a:solidFill>
              <a:srgbClr val="FFB5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8;p26">
              <a:extLst>
                <a:ext uri="{FF2B5EF4-FFF2-40B4-BE49-F238E27FC236}">
                  <a16:creationId xmlns:a16="http://schemas.microsoft.com/office/drawing/2014/main" id="{6F7399BE-1D0A-2E62-FE8B-8BE3E84634CA}"/>
                </a:ext>
              </a:extLst>
            </p:cNvPr>
            <p:cNvSpPr/>
            <p:nvPr/>
          </p:nvSpPr>
          <p:spPr>
            <a:xfrm>
              <a:off x="4473575" y="858028"/>
              <a:ext cx="774700" cy="715962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193" y="0"/>
                  </a:moveTo>
                  <a:cubicBezTo>
                    <a:pt x="92" y="0"/>
                    <a:pt x="8" y="79"/>
                    <a:pt x="0" y="178"/>
                  </a:cubicBezTo>
                  <a:cubicBezTo>
                    <a:pt x="193" y="178"/>
                    <a:pt x="193" y="178"/>
                    <a:pt x="193" y="178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rgbClr val="FFC5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635;p26">
              <a:extLst>
                <a:ext uri="{FF2B5EF4-FFF2-40B4-BE49-F238E27FC236}">
                  <a16:creationId xmlns:a16="http://schemas.microsoft.com/office/drawing/2014/main" id="{4E122986-D28A-E227-5222-6116314B4FED}"/>
                </a:ext>
              </a:extLst>
            </p:cNvPr>
            <p:cNvSpPr txBox="1"/>
            <p:nvPr/>
          </p:nvSpPr>
          <p:spPr>
            <a:xfrm>
              <a:off x="5641975" y="992965"/>
              <a:ext cx="968375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6</a:t>
              </a:r>
              <a:endParaRPr dirty="0"/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1E2F5CCE-5078-7EFE-AF15-BE99D0C0FAE6}"/>
              </a:ext>
            </a:extLst>
          </p:cNvPr>
          <p:cNvGrpSpPr/>
          <p:nvPr/>
        </p:nvGrpSpPr>
        <p:grpSpPr>
          <a:xfrm>
            <a:off x="849680" y="658642"/>
            <a:ext cx="3155558" cy="1320772"/>
            <a:chOff x="849680" y="278806"/>
            <a:chExt cx="3155558" cy="132077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48D84EF7-AE75-C973-D131-25741079FBEA}"/>
                </a:ext>
              </a:extLst>
            </p:cNvPr>
            <p:cNvGrpSpPr/>
            <p:nvPr/>
          </p:nvGrpSpPr>
          <p:grpSpPr>
            <a:xfrm>
              <a:off x="892527" y="536262"/>
              <a:ext cx="2666648" cy="758328"/>
              <a:chOff x="892527" y="536262"/>
              <a:chExt cx="2666648" cy="758328"/>
            </a:xfrm>
          </p:grpSpPr>
          <p:sp>
            <p:nvSpPr>
              <p:cNvPr id="4" name="Google Shape;603;p26">
                <a:extLst>
                  <a:ext uri="{FF2B5EF4-FFF2-40B4-BE49-F238E27FC236}">
                    <a16:creationId xmlns:a16="http://schemas.microsoft.com/office/drawing/2014/main" id="{9F4DDDB2-5CB1-2BC5-A7A2-A30A1D754A7E}"/>
                  </a:ext>
                </a:extLst>
              </p:cNvPr>
              <p:cNvSpPr txBox="1"/>
              <p:nvPr/>
            </p:nvSpPr>
            <p:spPr>
              <a:xfrm>
                <a:off x="1863725" y="648478"/>
                <a:ext cx="1695450" cy="64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>
                    <a:solidFill>
                      <a:srgbClr val="FFB53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Visita Domiciliar</a:t>
                </a:r>
                <a:endParaRPr sz="1400" b="1" dirty="0">
                  <a:solidFill>
                    <a:srgbClr val="FFB53D"/>
                  </a:solidFill>
                </a:endParaRPr>
              </a:p>
            </p:txBody>
          </p:sp>
          <p:pic>
            <p:nvPicPr>
              <p:cNvPr id="48" name="Gráfico 47" descr="Casa">
                <a:extLst>
                  <a:ext uri="{FF2B5EF4-FFF2-40B4-BE49-F238E27FC236}">
                    <a16:creationId xmlns:a16="http://schemas.microsoft.com/office/drawing/2014/main" id="{A53FBACB-DD9C-FA37-BBD0-E97BA2682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2527" y="536262"/>
                <a:ext cx="791811" cy="752903"/>
              </a:xfrm>
              <a:prstGeom prst="rect">
                <a:avLst/>
              </a:prstGeom>
            </p:spPr>
          </p:pic>
        </p:grpSp>
        <p:grpSp>
          <p:nvGrpSpPr>
            <p:cNvPr id="72" name="Agrupar 71">
              <a:extLst>
                <a:ext uri="{FF2B5EF4-FFF2-40B4-BE49-F238E27FC236}">
                  <a16:creationId xmlns:a16="http://schemas.microsoft.com/office/drawing/2014/main" id="{8588058F-F68E-92C2-C012-F4F7CBDAE392}"/>
                </a:ext>
              </a:extLst>
            </p:cNvPr>
            <p:cNvGrpSpPr/>
            <p:nvPr/>
          </p:nvGrpSpPr>
          <p:grpSpPr>
            <a:xfrm>
              <a:off x="849680" y="278806"/>
              <a:ext cx="3155558" cy="1320772"/>
              <a:chOff x="710004" y="253219"/>
              <a:chExt cx="3155558" cy="1320772"/>
            </a:xfrm>
          </p:grpSpPr>
          <p:sp>
            <p:nvSpPr>
              <p:cNvPr id="62" name="Retângulo: Cantos Arredondados 61">
                <a:extLst>
                  <a:ext uri="{FF2B5EF4-FFF2-40B4-BE49-F238E27FC236}">
                    <a16:creationId xmlns:a16="http://schemas.microsoft.com/office/drawing/2014/main" id="{A8789BB0-18FB-A7E6-F233-D2E39FC53965}"/>
                  </a:ext>
                </a:extLst>
              </p:cNvPr>
              <p:cNvSpPr/>
              <p:nvPr/>
            </p:nvSpPr>
            <p:spPr>
              <a:xfrm>
                <a:off x="710004" y="253219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C6B921FF-61A6-2829-16B0-846E4C758144}"/>
                  </a:ext>
                </a:extLst>
              </p:cNvPr>
              <p:cNvGrpSpPr/>
              <p:nvPr/>
            </p:nvGrpSpPr>
            <p:grpSpPr>
              <a:xfrm>
                <a:off x="904247" y="353203"/>
                <a:ext cx="2694615" cy="953107"/>
                <a:chOff x="904247" y="353203"/>
                <a:chExt cx="2694615" cy="953107"/>
              </a:xfrm>
            </p:grpSpPr>
            <p:sp>
              <p:nvSpPr>
                <p:cNvPr id="29" name="Google Shape;629;p26">
                  <a:extLst>
                    <a:ext uri="{FF2B5EF4-FFF2-40B4-BE49-F238E27FC236}">
                      <a16:creationId xmlns:a16="http://schemas.microsoft.com/office/drawing/2014/main" id="{A4A12F64-C0EF-E42D-96CC-276CAD39BFD5}"/>
                    </a:ext>
                  </a:extLst>
                </p:cNvPr>
                <p:cNvSpPr txBox="1"/>
                <p:nvPr/>
              </p:nvSpPr>
              <p:spPr>
                <a:xfrm>
                  <a:off x="2619375" y="353203"/>
                  <a:ext cx="979487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FF912B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6</a:t>
                  </a:r>
                  <a:endParaRPr dirty="0"/>
                </a:p>
              </p:txBody>
            </p:sp>
            <p:grpSp>
              <p:nvGrpSpPr>
                <p:cNvPr id="50" name="Agrupar 49">
                  <a:extLst>
                    <a:ext uri="{FF2B5EF4-FFF2-40B4-BE49-F238E27FC236}">
                      <a16:creationId xmlns:a16="http://schemas.microsoft.com/office/drawing/2014/main" id="{6C92CBE2-4E7E-327F-64E8-AB98E4CECD1E}"/>
                    </a:ext>
                  </a:extLst>
                </p:cNvPr>
                <p:cNvGrpSpPr/>
                <p:nvPr/>
              </p:nvGrpSpPr>
              <p:grpSpPr>
                <a:xfrm>
                  <a:off x="904247" y="547982"/>
                  <a:ext cx="2666648" cy="758328"/>
                  <a:chOff x="892527" y="536262"/>
                  <a:chExt cx="2666648" cy="758328"/>
                </a:xfrm>
              </p:grpSpPr>
              <p:sp>
                <p:nvSpPr>
                  <p:cNvPr id="51" name="Google Shape;603;p26">
                    <a:extLst>
                      <a:ext uri="{FF2B5EF4-FFF2-40B4-BE49-F238E27FC236}">
                        <a16:creationId xmlns:a16="http://schemas.microsoft.com/office/drawing/2014/main" id="{78185444-9234-76E5-D291-BB94E5B3930F}"/>
                      </a:ext>
                    </a:extLst>
                  </p:cNvPr>
                  <p:cNvSpPr txBox="1"/>
                  <p:nvPr/>
                </p:nvSpPr>
                <p:spPr>
                  <a:xfrm>
                    <a:off x="1863725" y="648478"/>
                    <a:ext cx="1695450" cy="6461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Open Sans"/>
                      <a:buNone/>
                    </a:pPr>
                    <a:r>
                      <a:rPr lang="en-US" sz="1400" b="1" dirty="0">
                        <a:solidFill>
                          <a:srgbClr val="FFB53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Visita Domiciliar</a:t>
                    </a:r>
                    <a:endParaRPr sz="1400" b="1" dirty="0">
                      <a:solidFill>
                        <a:srgbClr val="FFB53D"/>
                      </a:solidFill>
                    </a:endParaRPr>
                  </a:p>
                </p:txBody>
              </p:sp>
              <p:pic>
                <p:nvPicPr>
                  <p:cNvPr id="52" name="Gráfico 51" descr="Casa">
                    <a:extLst>
                      <a:ext uri="{FF2B5EF4-FFF2-40B4-BE49-F238E27FC236}">
                        <a16:creationId xmlns:a16="http://schemas.microsoft.com/office/drawing/2014/main" id="{6682A92C-FB15-2D7A-AA88-5C495B5A38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527" y="536262"/>
                    <a:ext cx="791811" cy="7529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A4E8FCF-84BC-040E-FB67-2EBCA7B8AB41}"/>
              </a:ext>
            </a:extLst>
          </p:cNvPr>
          <p:cNvGrpSpPr/>
          <p:nvPr/>
        </p:nvGrpSpPr>
        <p:grpSpPr>
          <a:xfrm>
            <a:off x="893532" y="2356396"/>
            <a:ext cx="3155558" cy="1320772"/>
            <a:chOff x="753856" y="1929590"/>
            <a:chExt cx="3155558" cy="1320772"/>
          </a:xfrm>
        </p:grpSpPr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A959F06C-A25B-8F84-7194-71DE39E2F8C4}"/>
                </a:ext>
              </a:extLst>
            </p:cNvPr>
            <p:cNvSpPr/>
            <p:nvPr/>
          </p:nvSpPr>
          <p:spPr>
            <a:xfrm>
              <a:off x="753856" y="1929590"/>
              <a:ext cx="3155558" cy="13207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7B4245F3-DD1E-FFAC-BFAE-A9C06D2A41A4}"/>
                </a:ext>
              </a:extLst>
            </p:cNvPr>
            <p:cNvGrpSpPr/>
            <p:nvPr/>
          </p:nvGrpSpPr>
          <p:grpSpPr>
            <a:xfrm>
              <a:off x="1702192" y="2221863"/>
              <a:ext cx="2118920" cy="657225"/>
              <a:chOff x="1873096" y="2221863"/>
              <a:chExt cx="1948015" cy="657225"/>
            </a:xfrm>
          </p:grpSpPr>
          <p:sp>
            <p:nvSpPr>
              <p:cNvPr id="55" name="Google Shape;629;p26">
                <a:extLst>
                  <a:ext uri="{FF2B5EF4-FFF2-40B4-BE49-F238E27FC236}">
                    <a16:creationId xmlns:a16="http://schemas.microsoft.com/office/drawing/2014/main" id="{824799EA-C22C-E209-FC78-478E870BEAC2}"/>
                  </a:ext>
                </a:extLst>
              </p:cNvPr>
              <p:cNvSpPr txBox="1"/>
              <p:nvPr/>
            </p:nvSpPr>
            <p:spPr>
              <a:xfrm>
                <a:off x="2617028" y="2221863"/>
                <a:ext cx="337188" cy="3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912B"/>
                  </a:buClr>
                  <a:buSzPts val="1900"/>
                  <a:buFont typeface="Open Sans SemiBold"/>
                  <a:buNone/>
                </a:pPr>
                <a:r>
                  <a:rPr lang="en-US" sz="1900" b="1" dirty="0">
                    <a:solidFill>
                      <a:srgbClr val="E24956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5</a:t>
                </a:r>
                <a:endParaRPr dirty="0">
                  <a:solidFill>
                    <a:srgbClr val="E24956"/>
                  </a:solidFill>
                </a:endParaRPr>
              </a:p>
            </p:txBody>
          </p:sp>
          <p:sp>
            <p:nvSpPr>
              <p:cNvPr id="57" name="Google Shape;603;p26">
                <a:extLst>
                  <a:ext uri="{FF2B5EF4-FFF2-40B4-BE49-F238E27FC236}">
                    <a16:creationId xmlns:a16="http://schemas.microsoft.com/office/drawing/2014/main" id="{5BD1113F-3F9D-278C-F9BB-B2F8D095D660}"/>
                  </a:ext>
                </a:extLst>
              </p:cNvPr>
              <p:cNvSpPr txBox="1"/>
              <p:nvPr/>
            </p:nvSpPr>
            <p:spPr>
              <a:xfrm>
                <a:off x="1873096" y="2528858"/>
                <a:ext cx="1948015" cy="350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Projeto Terapêutico Singular</a:t>
                </a:r>
                <a:endParaRPr sz="1400" b="1" dirty="0">
                  <a:solidFill>
                    <a:srgbClr val="E24956"/>
                  </a:solidFill>
                </a:endParaRPr>
              </a:p>
            </p:txBody>
          </p:sp>
        </p:grpSp>
        <p:pic>
          <p:nvPicPr>
            <p:cNvPr id="61" name="Gráfico 60" descr="Engrenagens">
              <a:extLst>
                <a:ext uri="{FF2B5EF4-FFF2-40B4-BE49-F238E27FC236}">
                  <a16:creationId xmlns:a16="http://schemas.microsoft.com/office/drawing/2014/main" id="{EEACA462-97E3-A056-CA43-CD4C430F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1658" y="2185177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446E5313-6477-356E-2B74-F0431189BB61}"/>
              </a:ext>
            </a:extLst>
          </p:cNvPr>
          <p:cNvGrpSpPr/>
          <p:nvPr/>
        </p:nvGrpSpPr>
        <p:grpSpPr>
          <a:xfrm>
            <a:off x="831228" y="4054149"/>
            <a:ext cx="3155558" cy="1320772"/>
            <a:chOff x="831228" y="3674313"/>
            <a:chExt cx="3155558" cy="1320772"/>
          </a:xfrm>
        </p:grpSpPr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A5322A9F-94BD-2BD3-1A1F-7433F3023EA2}"/>
                </a:ext>
              </a:extLst>
            </p:cNvPr>
            <p:cNvGrpSpPr/>
            <p:nvPr/>
          </p:nvGrpSpPr>
          <p:grpSpPr>
            <a:xfrm>
              <a:off x="831228" y="3674313"/>
              <a:ext cx="3155558" cy="1320772"/>
              <a:chOff x="753856" y="1929590"/>
              <a:chExt cx="3155558" cy="1320772"/>
            </a:xfrm>
          </p:grpSpPr>
          <p:sp>
            <p:nvSpPr>
              <p:cNvPr id="67" name="Retângulo: Cantos Arredondados 66">
                <a:extLst>
                  <a:ext uri="{FF2B5EF4-FFF2-40B4-BE49-F238E27FC236}">
                    <a16:creationId xmlns:a16="http://schemas.microsoft.com/office/drawing/2014/main" id="{5BA52C3F-0CA2-62B4-0FB4-BCCF01DD00F5}"/>
                  </a:ext>
                </a:extLst>
              </p:cNvPr>
              <p:cNvSpPr/>
              <p:nvPr/>
            </p:nvSpPr>
            <p:spPr>
              <a:xfrm>
                <a:off x="753856" y="1929590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6AAA12DD-ADCE-4D42-FAE4-BBCCB8950347}"/>
                  </a:ext>
                </a:extLst>
              </p:cNvPr>
              <p:cNvGrpSpPr/>
              <p:nvPr/>
            </p:nvGrpSpPr>
            <p:grpSpPr>
              <a:xfrm>
                <a:off x="1702192" y="2221863"/>
                <a:ext cx="2118920" cy="657225"/>
                <a:chOff x="1873096" y="2221863"/>
                <a:chExt cx="1948015" cy="657225"/>
              </a:xfrm>
            </p:grpSpPr>
            <p:sp>
              <p:nvSpPr>
                <p:cNvPr id="70" name="Google Shape;629;p26">
                  <a:extLst>
                    <a:ext uri="{FF2B5EF4-FFF2-40B4-BE49-F238E27FC236}">
                      <a16:creationId xmlns:a16="http://schemas.microsoft.com/office/drawing/2014/main" id="{00AD22F0-6CFF-9051-57D7-F4CDA8D319B2}"/>
                    </a:ext>
                  </a:extLst>
                </p:cNvPr>
                <p:cNvSpPr txBox="1"/>
                <p:nvPr/>
              </p:nvSpPr>
              <p:spPr>
                <a:xfrm>
                  <a:off x="2617028" y="2221863"/>
                  <a:ext cx="337188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8C103D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4</a:t>
                  </a:r>
                  <a:endParaRPr dirty="0">
                    <a:solidFill>
                      <a:srgbClr val="8C103D"/>
                    </a:solidFill>
                  </a:endParaRPr>
                </a:p>
              </p:txBody>
            </p:sp>
            <p:sp>
              <p:nvSpPr>
                <p:cNvPr id="71" name="Google Shape;603;p26">
                  <a:extLst>
                    <a:ext uri="{FF2B5EF4-FFF2-40B4-BE49-F238E27FC236}">
                      <a16:creationId xmlns:a16="http://schemas.microsoft.com/office/drawing/2014/main" id="{2F00ABB7-0709-4092-6731-2DD140635B95}"/>
                    </a:ext>
                  </a:extLst>
                </p:cNvPr>
                <p:cNvSpPr txBox="1"/>
                <p:nvPr/>
              </p:nvSpPr>
              <p:spPr>
                <a:xfrm>
                  <a:off x="1873096" y="2528858"/>
                  <a:ext cx="1948015" cy="3502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Open Sans"/>
                    <a:buNone/>
                  </a:pPr>
                  <a:r>
                    <a:rPr lang="en-US" sz="1400" b="1" dirty="0">
                      <a:solidFill>
                        <a:srgbClr val="8C103D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Atendimento conjunto eMulti/ESF</a:t>
                  </a:r>
                  <a:endParaRPr sz="1400" b="1" dirty="0">
                    <a:solidFill>
                      <a:srgbClr val="8C103D"/>
                    </a:solidFill>
                  </a:endParaRPr>
                </a:p>
              </p:txBody>
            </p:sp>
          </p:grpSp>
        </p:grpSp>
        <p:pic>
          <p:nvPicPr>
            <p:cNvPr id="94" name="Gráfico 93" descr="Usuários">
              <a:extLst>
                <a:ext uri="{FF2B5EF4-FFF2-40B4-BE49-F238E27FC236}">
                  <a16:creationId xmlns:a16="http://schemas.microsoft.com/office/drawing/2014/main" id="{3C48EC1B-C0FD-F3DB-3FAD-A1E83267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1631" y="3991331"/>
              <a:ext cx="782962" cy="72486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B8D7F03F-05E2-D673-6E76-7AC441C4DBA7}"/>
              </a:ext>
            </a:extLst>
          </p:cNvPr>
          <p:cNvGrpSpPr/>
          <p:nvPr/>
        </p:nvGrpSpPr>
        <p:grpSpPr>
          <a:xfrm>
            <a:off x="8179447" y="658642"/>
            <a:ext cx="3155558" cy="1320772"/>
            <a:chOff x="8179447" y="278806"/>
            <a:chExt cx="3155558" cy="1320772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FC4CB1C9-B8FA-A196-BCFA-FEBABD217494}"/>
                </a:ext>
              </a:extLst>
            </p:cNvPr>
            <p:cNvGrpSpPr/>
            <p:nvPr/>
          </p:nvGrpSpPr>
          <p:grpSpPr>
            <a:xfrm>
              <a:off x="8179447" y="278806"/>
              <a:ext cx="3155558" cy="1320772"/>
              <a:chOff x="710004" y="253219"/>
              <a:chExt cx="3155558" cy="1320772"/>
            </a:xfrm>
          </p:grpSpPr>
          <p:sp>
            <p:nvSpPr>
              <p:cNvPr id="88" name="Retângulo: Cantos Arredondados 87">
                <a:extLst>
                  <a:ext uri="{FF2B5EF4-FFF2-40B4-BE49-F238E27FC236}">
                    <a16:creationId xmlns:a16="http://schemas.microsoft.com/office/drawing/2014/main" id="{FBE1DCE3-4959-F1EE-2FA3-AC22EDEA8E92}"/>
                  </a:ext>
                </a:extLst>
              </p:cNvPr>
              <p:cNvSpPr/>
              <p:nvPr/>
            </p:nvSpPr>
            <p:spPr>
              <a:xfrm>
                <a:off x="710004" y="253219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9" name="Agrupar 88">
                <a:extLst>
                  <a:ext uri="{FF2B5EF4-FFF2-40B4-BE49-F238E27FC236}">
                    <a16:creationId xmlns:a16="http://schemas.microsoft.com/office/drawing/2014/main" id="{09ED8833-5A37-C705-882A-5D7D8837035D}"/>
                  </a:ext>
                </a:extLst>
              </p:cNvPr>
              <p:cNvGrpSpPr/>
              <p:nvPr/>
            </p:nvGrpSpPr>
            <p:grpSpPr>
              <a:xfrm>
                <a:off x="1875445" y="353203"/>
                <a:ext cx="1723417" cy="953107"/>
                <a:chOff x="1875445" y="353203"/>
                <a:chExt cx="1723417" cy="953107"/>
              </a:xfrm>
            </p:grpSpPr>
            <p:sp>
              <p:nvSpPr>
                <p:cNvPr id="90" name="Google Shape;629;p26">
                  <a:extLst>
                    <a:ext uri="{FF2B5EF4-FFF2-40B4-BE49-F238E27FC236}">
                      <a16:creationId xmlns:a16="http://schemas.microsoft.com/office/drawing/2014/main" id="{E9890301-8B90-173F-10E6-ADEB864EAC38}"/>
                    </a:ext>
                  </a:extLst>
                </p:cNvPr>
                <p:cNvSpPr txBox="1"/>
                <p:nvPr/>
              </p:nvSpPr>
              <p:spPr>
                <a:xfrm>
                  <a:off x="2619375" y="353203"/>
                  <a:ext cx="979487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64D1DA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3</a:t>
                  </a:r>
                  <a:endParaRPr dirty="0">
                    <a:solidFill>
                      <a:srgbClr val="64D1DA"/>
                    </a:solidFill>
                  </a:endParaRPr>
                </a:p>
              </p:txBody>
            </p:sp>
            <p:sp>
              <p:nvSpPr>
                <p:cNvPr id="92" name="Google Shape;603;p26">
                  <a:extLst>
                    <a:ext uri="{FF2B5EF4-FFF2-40B4-BE49-F238E27FC236}">
                      <a16:creationId xmlns:a16="http://schemas.microsoft.com/office/drawing/2014/main" id="{DCE6DA37-13EB-D752-2ED2-0C847C3B8BDB}"/>
                    </a:ext>
                  </a:extLst>
                </p:cNvPr>
                <p:cNvSpPr txBox="1"/>
                <p:nvPr/>
              </p:nvSpPr>
              <p:spPr>
                <a:xfrm>
                  <a:off x="1875445" y="660198"/>
                  <a:ext cx="1695450" cy="6461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Open Sans"/>
                    <a:buNone/>
                  </a:pPr>
                  <a:r>
                    <a:rPr lang="en-US" sz="1400" b="1" dirty="0">
                      <a:solidFill>
                        <a:srgbClr val="64D1DA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Suporte pedagógico nas consultas</a:t>
                  </a:r>
                  <a:endParaRPr sz="1400" b="1" dirty="0">
                    <a:solidFill>
                      <a:srgbClr val="64D1DA"/>
                    </a:solidFill>
                  </a:endParaRPr>
                </a:p>
              </p:txBody>
            </p:sp>
          </p:grpSp>
        </p:grpSp>
        <p:pic>
          <p:nvPicPr>
            <p:cNvPr id="99" name="Gráfico 98" descr="Professor">
              <a:extLst>
                <a:ext uri="{FF2B5EF4-FFF2-40B4-BE49-F238E27FC236}">
                  <a16:creationId xmlns:a16="http://schemas.microsoft.com/office/drawing/2014/main" id="{FF19FF0A-41B8-F983-D30A-A81151304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0540" y="584205"/>
              <a:ext cx="731630" cy="73163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D74BAEF-307C-F723-47CF-2E62C422B1C0}"/>
              </a:ext>
            </a:extLst>
          </p:cNvPr>
          <p:cNvGrpSpPr/>
          <p:nvPr/>
        </p:nvGrpSpPr>
        <p:grpSpPr>
          <a:xfrm>
            <a:off x="8223299" y="2356396"/>
            <a:ext cx="3155559" cy="1320772"/>
            <a:chOff x="8223299" y="1976560"/>
            <a:chExt cx="3155559" cy="1320772"/>
          </a:xfrm>
        </p:grpSpPr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59A5D16-3FAF-2309-96B4-5B181BE62847}"/>
                </a:ext>
              </a:extLst>
            </p:cNvPr>
            <p:cNvGrpSpPr/>
            <p:nvPr/>
          </p:nvGrpSpPr>
          <p:grpSpPr>
            <a:xfrm>
              <a:off x="8223299" y="1976560"/>
              <a:ext cx="3155559" cy="1320772"/>
              <a:chOff x="753856" y="1929590"/>
              <a:chExt cx="3155559" cy="1320772"/>
            </a:xfrm>
          </p:grpSpPr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D2B3432E-08E6-CDD8-BBE5-E295AEF65EA2}"/>
                  </a:ext>
                </a:extLst>
              </p:cNvPr>
              <p:cNvSpPr/>
              <p:nvPr/>
            </p:nvSpPr>
            <p:spPr>
              <a:xfrm>
                <a:off x="753856" y="1929590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4" name="Agrupar 83">
                <a:extLst>
                  <a:ext uri="{FF2B5EF4-FFF2-40B4-BE49-F238E27FC236}">
                    <a16:creationId xmlns:a16="http://schemas.microsoft.com/office/drawing/2014/main" id="{E415499A-E4ED-B367-E2FF-DEFAECB17CA9}"/>
                  </a:ext>
                </a:extLst>
              </p:cNvPr>
              <p:cNvGrpSpPr/>
              <p:nvPr/>
            </p:nvGrpSpPr>
            <p:grpSpPr>
              <a:xfrm>
                <a:off x="753857" y="2221863"/>
                <a:ext cx="3155558" cy="657225"/>
                <a:chOff x="1001251" y="2221863"/>
                <a:chExt cx="2901041" cy="657225"/>
              </a:xfrm>
            </p:grpSpPr>
            <p:sp>
              <p:nvSpPr>
                <p:cNvPr id="86" name="Google Shape;629;p26">
                  <a:extLst>
                    <a:ext uri="{FF2B5EF4-FFF2-40B4-BE49-F238E27FC236}">
                      <a16:creationId xmlns:a16="http://schemas.microsoft.com/office/drawing/2014/main" id="{1070EA2F-0A36-8995-A2F4-EEFE393538A2}"/>
                    </a:ext>
                  </a:extLst>
                </p:cNvPr>
                <p:cNvSpPr txBox="1"/>
                <p:nvPr/>
              </p:nvSpPr>
              <p:spPr>
                <a:xfrm>
                  <a:off x="2694627" y="2221863"/>
                  <a:ext cx="337188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64D1DA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2</a:t>
                  </a:r>
                  <a:endParaRPr dirty="0">
                    <a:solidFill>
                      <a:srgbClr val="64D1DA"/>
                    </a:solidFill>
                  </a:endParaRPr>
                </a:p>
              </p:txBody>
            </p:sp>
            <p:sp>
              <p:nvSpPr>
                <p:cNvPr id="87" name="Google Shape;603;p26">
                  <a:extLst>
                    <a:ext uri="{FF2B5EF4-FFF2-40B4-BE49-F238E27FC236}">
                      <a16:creationId xmlns:a16="http://schemas.microsoft.com/office/drawing/2014/main" id="{CB26EB36-4AEC-E967-BA2E-1613628F67AD}"/>
                    </a:ext>
                  </a:extLst>
                </p:cNvPr>
                <p:cNvSpPr txBox="1"/>
                <p:nvPr/>
              </p:nvSpPr>
              <p:spPr>
                <a:xfrm>
                  <a:off x="1001251" y="2528858"/>
                  <a:ext cx="2901041" cy="3502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Open Sans"/>
                    <a:buNone/>
                  </a:pPr>
                  <a:r>
                    <a:rPr lang="en-US" sz="1400" b="1" dirty="0">
                      <a:solidFill>
                        <a:srgbClr val="34B2E3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Atendimento conjunto eMulti/eMulti precedida ou seguida de discussão com a ESF</a:t>
                  </a:r>
                  <a:endParaRPr sz="1400" b="1" dirty="0">
                    <a:solidFill>
                      <a:srgbClr val="34B2E3"/>
                    </a:solidFill>
                  </a:endParaRPr>
                </a:p>
              </p:txBody>
            </p:sp>
          </p:grpSp>
        </p:grpSp>
        <p:pic>
          <p:nvPicPr>
            <p:cNvPr id="2" name="Gráfico 1" descr="Diagrama de Venn">
              <a:extLst>
                <a:ext uri="{FF2B5EF4-FFF2-40B4-BE49-F238E27FC236}">
                  <a16:creationId xmlns:a16="http://schemas.microsoft.com/office/drawing/2014/main" id="{F2D7E219-F00B-7ED0-2E36-BB936FB5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64938" y="2048649"/>
              <a:ext cx="665059" cy="66505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078BCBD-E3C0-4F3D-66D0-5EF114678ED5}"/>
              </a:ext>
            </a:extLst>
          </p:cNvPr>
          <p:cNvGrpSpPr/>
          <p:nvPr/>
        </p:nvGrpSpPr>
        <p:grpSpPr>
          <a:xfrm>
            <a:off x="8160995" y="4054149"/>
            <a:ext cx="3155558" cy="1320772"/>
            <a:chOff x="8160995" y="3674313"/>
            <a:chExt cx="3155558" cy="1320772"/>
          </a:xfrm>
        </p:grpSpPr>
        <p:sp>
          <p:nvSpPr>
            <p:cNvPr id="78" name="Retângulo: Cantos Arredondados 77">
              <a:extLst>
                <a:ext uri="{FF2B5EF4-FFF2-40B4-BE49-F238E27FC236}">
                  <a16:creationId xmlns:a16="http://schemas.microsoft.com/office/drawing/2014/main" id="{05241231-5125-930F-5985-21855601B391}"/>
                </a:ext>
              </a:extLst>
            </p:cNvPr>
            <p:cNvSpPr/>
            <p:nvPr/>
          </p:nvSpPr>
          <p:spPr>
            <a:xfrm>
              <a:off x="8160995" y="3674313"/>
              <a:ext cx="3155558" cy="13207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6B3EB60E-F5E3-FAAD-2868-99A0D420ABEA}"/>
                </a:ext>
              </a:extLst>
            </p:cNvPr>
            <p:cNvGrpSpPr/>
            <p:nvPr/>
          </p:nvGrpSpPr>
          <p:grpSpPr>
            <a:xfrm>
              <a:off x="8935696" y="3985104"/>
              <a:ext cx="2292555" cy="638707"/>
              <a:chOff x="1713468" y="2240381"/>
              <a:chExt cx="2107648" cy="638707"/>
            </a:xfrm>
          </p:grpSpPr>
          <p:sp>
            <p:nvSpPr>
              <p:cNvPr id="81" name="Google Shape;629;p26">
                <a:extLst>
                  <a:ext uri="{FF2B5EF4-FFF2-40B4-BE49-F238E27FC236}">
                    <a16:creationId xmlns:a16="http://schemas.microsoft.com/office/drawing/2014/main" id="{BB9D0DAF-C0A6-E93D-5D21-3E9ABDD28040}"/>
                  </a:ext>
                </a:extLst>
              </p:cNvPr>
              <p:cNvSpPr txBox="1"/>
              <p:nvPr/>
            </p:nvSpPr>
            <p:spPr>
              <a:xfrm>
                <a:off x="2773584" y="2240381"/>
                <a:ext cx="337188" cy="3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912B"/>
                  </a:buClr>
                  <a:buSzPts val="1900"/>
                  <a:buFont typeface="Open Sans SemiBold"/>
                  <a:buNone/>
                </a:pPr>
                <a:r>
                  <a:rPr lang="en-US" sz="1900" b="1" dirty="0">
                    <a:solidFill>
                      <a:srgbClr val="065280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1</a:t>
                </a:r>
                <a:endParaRPr dirty="0">
                  <a:solidFill>
                    <a:srgbClr val="065280"/>
                  </a:solidFill>
                </a:endParaRPr>
              </a:p>
            </p:txBody>
          </p:sp>
          <p:sp>
            <p:nvSpPr>
              <p:cNvPr id="82" name="Google Shape;603;p26">
                <a:extLst>
                  <a:ext uri="{FF2B5EF4-FFF2-40B4-BE49-F238E27FC236}">
                    <a16:creationId xmlns:a16="http://schemas.microsoft.com/office/drawing/2014/main" id="{9BA190B1-9A76-BD3A-53B7-F53D9316FB87}"/>
                  </a:ext>
                </a:extLst>
              </p:cNvPr>
              <p:cNvSpPr txBox="1"/>
              <p:nvPr/>
            </p:nvSpPr>
            <p:spPr>
              <a:xfrm>
                <a:off x="1713468" y="2528858"/>
                <a:ext cx="2107648" cy="350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>
                    <a:solidFill>
                      <a:srgbClr val="06528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Retaguarda assistencial seguida de discussão com a ESF</a:t>
                </a:r>
                <a:endParaRPr sz="1400" b="1" dirty="0">
                  <a:solidFill>
                    <a:srgbClr val="065280"/>
                  </a:solidFill>
                </a:endParaRPr>
              </a:p>
            </p:txBody>
          </p:sp>
        </p:grpSp>
        <p:pic>
          <p:nvPicPr>
            <p:cNvPr id="25" name="Gráfico 24" descr="Símbolo de reciclagem">
              <a:extLst>
                <a:ext uri="{FF2B5EF4-FFF2-40B4-BE49-F238E27FC236}">
                  <a16:creationId xmlns:a16="http://schemas.microsoft.com/office/drawing/2014/main" id="{EDEC1759-F663-9FF1-3030-30343AD0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62518" y="3966664"/>
              <a:ext cx="707330" cy="707330"/>
            </a:xfrm>
            <a:prstGeom prst="rect">
              <a:avLst/>
            </a:prstGeom>
          </p:spPr>
        </p:pic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A71BDF2-8ADC-5F79-99BB-74B577D2252B}"/>
              </a:ext>
            </a:extLst>
          </p:cNvPr>
          <p:cNvSpPr txBox="1"/>
          <p:nvPr/>
        </p:nvSpPr>
        <p:spPr>
          <a:xfrm>
            <a:off x="1" y="-1407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655F46"/>
                </a:solidFill>
              </a:rPr>
              <a:t>ATENDIMENTO COMPARTILHADO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05F5B39-4196-33AC-F304-70BEFF6C836E}"/>
              </a:ext>
            </a:extLst>
          </p:cNvPr>
          <p:cNvSpPr txBox="1"/>
          <p:nvPr/>
        </p:nvSpPr>
        <p:spPr>
          <a:xfrm>
            <a:off x="1684338" y="6046780"/>
            <a:ext cx="4294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rgbClr val="7E8C4D"/>
                </a:solidFill>
              </a:rPr>
              <a:t>ATENDIMENTO INDIVIDUAL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400168-15EA-D1A0-213E-3F140446BE47}"/>
              </a:ext>
            </a:extLst>
          </p:cNvPr>
          <p:cNvGrpSpPr/>
          <p:nvPr/>
        </p:nvGrpSpPr>
        <p:grpSpPr>
          <a:xfrm rot="5400000">
            <a:off x="6941840" y="5314957"/>
            <a:ext cx="758825" cy="1970087"/>
            <a:chOff x="3040062" y="2529158"/>
            <a:chExt cx="758825" cy="1970087"/>
          </a:xfrm>
        </p:grpSpPr>
        <p:sp>
          <p:nvSpPr>
            <p:cNvPr id="38" name="Google Shape;660;p27">
              <a:extLst>
                <a:ext uri="{FF2B5EF4-FFF2-40B4-BE49-F238E27FC236}">
                  <a16:creationId xmlns:a16="http://schemas.microsoft.com/office/drawing/2014/main" id="{F0855376-130D-079A-76A3-FB59BA65024F}"/>
                </a:ext>
              </a:extLst>
            </p:cNvPr>
            <p:cNvSpPr/>
            <p:nvPr/>
          </p:nvSpPr>
          <p:spPr>
            <a:xfrm>
              <a:off x="3040062" y="2529158"/>
              <a:ext cx="758825" cy="982662"/>
            </a:xfrm>
            <a:custGeom>
              <a:avLst/>
              <a:gdLst/>
              <a:ahLst/>
              <a:cxnLst/>
              <a:rect l="l" t="t" r="r" b="b"/>
              <a:pathLst>
                <a:path w="193" h="250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93" y="250"/>
                    <a:pt x="193" y="250"/>
                    <a:pt x="193" y="250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</a:path>
              </a:pathLst>
            </a:cu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661;p27">
              <a:extLst>
                <a:ext uri="{FF2B5EF4-FFF2-40B4-BE49-F238E27FC236}">
                  <a16:creationId xmlns:a16="http://schemas.microsoft.com/office/drawing/2014/main" id="{2F730BFC-5FEE-EA99-8E7F-30751BDEEE3A}"/>
                </a:ext>
              </a:extLst>
            </p:cNvPr>
            <p:cNvSpPr/>
            <p:nvPr/>
          </p:nvSpPr>
          <p:spPr>
            <a:xfrm>
              <a:off x="3040062" y="3511820"/>
              <a:ext cx="758825" cy="987425"/>
            </a:xfrm>
            <a:custGeom>
              <a:avLst/>
              <a:gdLst/>
              <a:ahLst/>
              <a:cxnLst/>
              <a:rect l="l" t="t" r="r" b="b"/>
              <a:pathLst>
                <a:path w="193" h="251" extrusionOk="0">
                  <a:moveTo>
                    <a:pt x="146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208"/>
                    <a:pt x="43" y="251"/>
                    <a:pt x="96" y="251"/>
                  </a:cubicBezTo>
                  <a:cubicBezTo>
                    <a:pt x="150" y="251"/>
                    <a:pt x="193" y="208"/>
                    <a:pt x="193" y="154"/>
                  </a:cubicBezTo>
                  <a:cubicBezTo>
                    <a:pt x="193" y="0"/>
                    <a:pt x="193" y="0"/>
                    <a:pt x="193" y="0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FF91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5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FB111-7960-1DF9-C8C2-54DA4A91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compartilhado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FBB925-9B01-A865-93B2-94A1CEC66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F7B0E9-3A36-97A5-9C4B-CA26FFD05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0" t="23356" r="2384" b="5619"/>
          <a:stretch/>
        </p:blipFill>
        <p:spPr>
          <a:xfrm>
            <a:off x="1293224" y="91439"/>
            <a:ext cx="10768145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024CB01-E0F8-554E-FAC1-872BFEE2ADF8}"/>
              </a:ext>
            </a:extLst>
          </p:cNvPr>
          <p:cNvSpPr/>
          <p:nvPr/>
        </p:nvSpPr>
        <p:spPr>
          <a:xfrm>
            <a:off x="1463040" y="4670474"/>
            <a:ext cx="7329268" cy="900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03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8F2B7-F90E-E236-F32D-84F8F494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24F1402-1AC7-F390-6989-9BF5DA6D0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470" t="17188" r="13244" b="6832"/>
          <a:stretch/>
        </p:blipFill>
        <p:spPr>
          <a:xfrm>
            <a:off x="1840072" y="337625"/>
            <a:ext cx="9822045" cy="551453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2FE7E4-98AB-112B-C0E3-DED8C237403D}"/>
              </a:ext>
            </a:extLst>
          </p:cNvPr>
          <p:cNvSpPr/>
          <p:nvPr/>
        </p:nvSpPr>
        <p:spPr>
          <a:xfrm>
            <a:off x="2178657" y="604299"/>
            <a:ext cx="4412974" cy="469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F720A0-0625-A631-CF8E-903C9EBF1EA6}"/>
              </a:ext>
            </a:extLst>
          </p:cNvPr>
          <p:cNvSpPr/>
          <p:nvPr/>
        </p:nvSpPr>
        <p:spPr>
          <a:xfrm>
            <a:off x="2178657" y="1105536"/>
            <a:ext cx="4412974" cy="232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0E2204-1D32-7E9E-74FE-1A547402D694}"/>
              </a:ext>
            </a:extLst>
          </p:cNvPr>
          <p:cNvSpPr/>
          <p:nvPr/>
        </p:nvSpPr>
        <p:spPr>
          <a:xfrm>
            <a:off x="2178657" y="3461110"/>
            <a:ext cx="4412974" cy="795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D7CEEB-259E-EE44-EBFD-ED802C8A1D84}"/>
              </a:ext>
            </a:extLst>
          </p:cNvPr>
          <p:cNvSpPr/>
          <p:nvPr/>
        </p:nvSpPr>
        <p:spPr>
          <a:xfrm>
            <a:off x="6750657" y="621832"/>
            <a:ext cx="2140226" cy="1994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A8BB03-299D-BECD-1035-36397224F9B0}"/>
              </a:ext>
            </a:extLst>
          </p:cNvPr>
          <p:cNvSpPr/>
          <p:nvPr/>
        </p:nvSpPr>
        <p:spPr>
          <a:xfrm>
            <a:off x="6750657" y="2727298"/>
            <a:ext cx="2140226" cy="461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71B4C1-BBE0-A0B8-2A85-4615A9A5265C}"/>
              </a:ext>
            </a:extLst>
          </p:cNvPr>
          <p:cNvSpPr/>
          <p:nvPr/>
        </p:nvSpPr>
        <p:spPr>
          <a:xfrm>
            <a:off x="6750657" y="3299794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CB5031-4D86-6161-52B0-00EAF20C6979}"/>
              </a:ext>
            </a:extLst>
          </p:cNvPr>
          <p:cNvSpPr/>
          <p:nvPr/>
        </p:nvSpPr>
        <p:spPr>
          <a:xfrm>
            <a:off x="6750657" y="4850298"/>
            <a:ext cx="2140226" cy="470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F53FB3-18BF-557D-DBE6-B5F8627614DD}"/>
              </a:ext>
            </a:extLst>
          </p:cNvPr>
          <p:cNvSpPr/>
          <p:nvPr/>
        </p:nvSpPr>
        <p:spPr>
          <a:xfrm>
            <a:off x="9049909" y="621832"/>
            <a:ext cx="2140226" cy="1199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45E291D-28A4-1E82-6D8D-000EF2B47B5E}"/>
              </a:ext>
            </a:extLst>
          </p:cNvPr>
          <p:cNvSpPr/>
          <p:nvPr/>
        </p:nvSpPr>
        <p:spPr>
          <a:xfrm>
            <a:off x="9049909" y="1820850"/>
            <a:ext cx="2140226" cy="1049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328F220-DD3D-7F82-B446-4CF68D567B54}"/>
              </a:ext>
            </a:extLst>
          </p:cNvPr>
          <p:cNvSpPr/>
          <p:nvPr/>
        </p:nvSpPr>
        <p:spPr>
          <a:xfrm>
            <a:off x="9049909" y="2955941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FAC199D-2EA8-A13B-9761-EAE1E96620F4}"/>
              </a:ext>
            </a:extLst>
          </p:cNvPr>
          <p:cNvSpPr/>
          <p:nvPr/>
        </p:nvSpPr>
        <p:spPr>
          <a:xfrm>
            <a:off x="9049909" y="4486012"/>
            <a:ext cx="2140226" cy="1276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92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5E64-4F05-43AD-92FA-F318B8BA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Compartilhado no CDS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8BBA6-B199-9598-6805-1E0712A318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809BB0-AC71-CFC3-D6EC-94F90D3AF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6" t="17214" r="10607" b="8697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319002C-C3EE-48C1-389D-640208ED4414}"/>
              </a:ext>
            </a:extLst>
          </p:cNvPr>
          <p:cNvSpPr/>
          <p:nvPr/>
        </p:nvSpPr>
        <p:spPr>
          <a:xfrm>
            <a:off x="1885071" y="1885071"/>
            <a:ext cx="8201464" cy="900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942FC64-2E88-A769-3B95-C2212B60418C}"/>
              </a:ext>
            </a:extLst>
          </p:cNvPr>
          <p:cNvSpPr/>
          <p:nvPr/>
        </p:nvSpPr>
        <p:spPr>
          <a:xfrm>
            <a:off x="9956239" y="4726744"/>
            <a:ext cx="1885071" cy="5627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5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em grupo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854796352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6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3F4134-D3E6-4443-9D07-E473C28CE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5791F6-528B-4B14-AAAA-7D22D8E1A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23B33-AD17-F2A2-AD71-0A60581C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em grupo 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CB134E5-C4A0-EC56-2CFC-359F1058C1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37520E-67EE-512F-FA71-7F3B3111F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6" t="29938" r="11678" b="11792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F4D0722-045B-A44F-8E4B-90AE6CF32D32}"/>
              </a:ext>
            </a:extLst>
          </p:cNvPr>
          <p:cNvSpPr/>
          <p:nvPr/>
        </p:nvSpPr>
        <p:spPr>
          <a:xfrm>
            <a:off x="3551590" y="2725616"/>
            <a:ext cx="2145825" cy="7033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1A7046-47FD-A3F6-5839-63DE704322D9}"/>
              </a:ext>
            </a:extLst>
          </p:cNvPr>
          <p:cNvSpPr/>
          <p:nvPr/>
        </p:nvSpPr>
        <p:spPr>
          <a:xfrm>
            <a:off x="5917642" y="1761979"/>
            <a:ext cx="5800746" cy="38088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70D1B9-F99E-B168-89A9-5212550D1B54}"/>
              </a:ext>
            </a:extLst>
          </p:cNvPr>
          <p:cNvSpPr txBox="1"/>
          <p:nvPr/>
        </p:nvSpPr>
        <p:spPr>
          <a:xfrm>
            <a:off x="7343335" y="4856872"/>
            <a:ext cx="2787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Profissionais da eMulti/ESF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0B6405-E860-7B0C-4166-17C4C1481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04" t="21935" r="11678" b="10339"/>
          <a:stretch/>
        </p:blipFill>
        <p:spPr>
          <a:xfrm>
            <a:off x="1293223" y="91439"/>
            <a:ext cx="10768145" cy="595666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81DFAB-F0A1-3F60-B4E7-D8A0F4BAD4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39" r="9769" b="7261"/>
          <a:stretch/>
        </p:blipFill>
        <p:spPr>
          <a:xfrm>
            <a:off x="1293220" y="91439"/>
            <a:ext cx="10768147" cy="5956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461FA5-9966-06D9-6771-C5EDD4BFC960}"/>
              </a:ext>
            </a:extLst>
          </p:cNvPr>
          <p:cNvSpPr txBox="1"/>
          <p:nvPr/>
        </p:nvSpPr>
        <p:spPr>
          <a:xfrm>
            <a:off x="4389122" y="3826413"/>
            <a:ext cx="645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Todos os participantes identificados, mesmo com CNS com </a:t>
            </a: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inicial diferente de 7</a:t>
            </a:r>
          </a:p>
        </p:txBody>
      </p:sp>
    </p:spTree>
    <p:extLst>
      <p:ext uri="{BB962C8B-B14F-4D97-AF65-F5344CB8AC3E}">
        <p14:creationId xmlns:p14="http://schemas.microsoft.com/office/powerpoint/2010/main" val="399076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Antecedentes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Pessoais e Familiares</a:t>
            </a:r>
          </a:p>
        </p:txBody>
      </p:sp>
    </p:spTree>
    <p:extLst>
      <p:ext uri="{BB962C8B-B14F-4D97-AF65-F5344CB8AC3E}">
        <p14:creationId xmlns:p14="http://schemas.microsoft.com/office/powerpoint/2010/main" val="71930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0CA25-82EE-263C-0113-AE9AA9A0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Práticas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44569BFD-8C42-8016-AE54-E0EA91BC1B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" r="164"/>
          <a:stretch/>
        </p:blipFill>
        <p:spPr>
          <a:xfrm>
            <a:off x="1293225" y="91439"/>
            <a:ext cx="10768145" cy="5956663"/>
          </a:xfrm>
        </p:spPr>
      </p:pic>
    </p:spTree>
    <p:extLst>
      <p:ext uri="{BB962C8B-B14F-4D97-AF65-F5344CB8AC3E}">
        <p14:creationId xmlns:p14="http://schemas.microsoft.com/office/powerpoint/2010/main" val="1859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5AAF-4CA9-6837-986C-7DEEB62E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ativos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AC70CA2-E789-AACD-1C61-1F06B43598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9055" b="8458"/>
          <a:stretch/>
        </p:blipFill>
        <p:spPr>
          <a:xfrm>
            <a:off x="1293225" y="91439"/>
            <a:ext cx="10768145" cy="59566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395B6B-5E12-0048-EB70-D30403C44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0" r="1072" b="1588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3B05CFE-1532-576A-0D5E-C1D36F9641E1}"/>
              </a:ext>
            </a:extLst>
          </p:cNvPr>
          <p:cNvSpPr/>
          <p:nvPr/>
        </p:nvSpPr>
        <p:spPr>
          <a:xfrm>
            <a:off x="2264898" y="1617785"/>
            <a:ext cx="2152357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A2F7F3-11EE-B1B1-DEBF-0AC0E1B2E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69" r="1072" b="13101"/>
          <a:stretch/>
        </p:blipFill>
        <p:spPr>
          <a:xfrm>
            <a:off x="1293222" y="91439"/>
            <a:ext cx="10768148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E70B914-A9C7-32C6-754D-E62F97D5D094}"/>
              </a:ext>
            </a:extLst>
          </p:cNvPr>
          <p:cNvSpPr/>
          <p:nvPr/>
        </p:nvSpPr>
        <p:spPr>
          <a:xfrm>
            <a:off x="3066757" y="2560320"/>
            <a:ext cx="2532185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CDFC86E-DCF5-10F8-FE68-C3865EC9A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9" t="11791" r="2847" b="16907"/>
          <a:stretch/>
        </p:blipFill>
        <p:spPr>
          <a:xfrm>
            <a:off x="1337940" y="117229"/>
            <a:ext cx="10768144" cy="595666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77C7537-7679-9565-EE49-8E7FA63C017B}"/>
              </a:ext>
            </a:extLst>
          </p:cNvPr>
          <p:cNvSpPr/>
          <p:nvPr/>
        </p:nvSpPr>
        <p:spPr>
          <a:xfrm>
            <a:off x="2841674" y="1167618"/>
            <a:ext cx="3727938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2F9823-0805-BED5-5B32-DDA9EE8E6EB8}"/>
              </a:ext>
            </a:extLst>
          </p:cNvPr>
          <p:cNvSpPr/>
          <p:nvPr/>
        </p:nvSpPr>
        <p:spPr>
          <a:xfrm>
            <a:off x="2653098" y="2042159"/>
            <a:ext cx="827317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FDABB-2B08-9ADB-961B-A90811280874}"/>
              </a:ext>
            </a:extLst>
          </p:cNvPr>
          <p:cNvSpPr/>
          <p:nvPr/>
        </p:nvSpPr>
        <p:spPr>
          <a:xfrm>
            <a:off x="9481623" y="5005753"/>
            <a:ext cx="1151205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CCF9F0-8EB3-514F-2FE2-F61C2073AF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3" r="1072" b="13101"/>
          <a:stretch/>
        </p:blipFill>
        <p:spPr>
          <a:xfrm>
            <a:off x="1293221" y="117229"/>
            <a:ext cx="10768144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8ED2-87ED-B9BB-D878-5421E513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informações obstétricas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9F68281-D4E7-8F61-EB92-73A0ACD8BB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B24E0-678D-561E-B299-23C99C05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 t="8595" b="20397"/>
          <a:stretch/>
        </p:blipFill>
        <p:spPr>
          <a:xfrm>
            <a:off x="1293225" y="91439"/>
            <a:ext cx="10768146" cy="595666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EEE54D2-805C-E837-BE78-11CE50F9D835}"/>
              </a:ext>
            </a:extLst>
          </p:cNvPr>
          <p:cNvSpPr/>
          <p:nvPr/>
        </p:nvSpPr>
        <p:spPr>
          <a:xfrm>
            <a:off x="3305908" y="3953022"/>
            <a:ext cx="1336430" cy="4220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0736254-EB62-4C65-03EB-FE3C16E7E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6133" b="26142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6C80D-2CEB-DB60-523F-8B56A99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resolvidos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E7540A95-98B6-D572-0F4A-8C88EA02B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5" t="8126" r="2272" b="19843"/>
          <a:stretch/>
        </p:blipFill>
        <p:spPr>
          <a:xfrm>
            <a:off x="1420837" y="91440"/>
            <a:ext cx="10640533" cy="5956662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CFE7251-33DA-FA0E-A657-082D923979B9}"/>
              </a:ext>
            </a:extLst>
          </p:cNvPr>
          <p:cNvSpPr/>
          <p:nvPr/>
        </p:nvSpPr>
        <p:spPr>
          <a:xfrm>
            <a:off x="7582486" y="2391507"/>
            <a:ext cx="1955409" cy="4642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95A882-43DE-B1E2-3712-F98F2C2A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8" t="5304" r="2118" b="3271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6E47E70-4E52-94E9-DFDA-362A26A1D19A}"/>
              </a:ext>
            </a:extLst>
          </p:cNvPr>
          <p:cNvSpPr/>
          <p:nvPr/>
        </p:nvSpPr>
        <p:spPr>
          <a:xfrm>
            <a:off x="1842868" y="2574388"/>
            <a:ext cx="8426547" cy="2349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6CD28BF0-1F83-23FC-7ABF-46C76BBEF10F}"/>
              </a:ext>
            </a:extLst>
          </p:cNvPr>
          <p:cNvSpPr/>
          <p:nvPr/>
        </p:nvSpPr>
        <p:spPr>
          <a:xfrm>
            <a:off x="4825218" y="1856936"/>
            <a:ext cx="1688123" cy="4783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ABCBB79-36AE-4310-4F4E-E004B72A4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" t="5517" r="3192" b="21422"/>
          <a:stretch/>
        </p:blipFill>
        <p:spPr>
          <a:xfrm>
            <a:off x="1293224" y="91438"/>
            <a:ext cx="10768146" cy="595666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BF5F073-1AFA-7174-BC71-1800B03C95A5}"/>
              </a:ext>
            </a:extLst>
          </p:cNvPr>
          <p:cNvSpPr/>
          <p:nvPr/>
        </p:nvSpPr>
        <p:spPr>
          <a:xfrm>
            <a:off x="2996418" y="2391507"/>
            <a:ext cx="7400610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6190D8-EBB3-09A9-935D-E19E80FFA38F}"/>
              </a:ext>
            </a:extLst>
          </p:cNvPr>
          <p:cNvSpPr/>
          <p:nvPr/>
        </p:nvSpPr>
        <p:spPr>
          <a:xfrm>
            <a:off x="4431323" y="3263705"/>
            <a:ext cx="956603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0C793B2-5A10-00D9-5B82-F09EE0381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7" r="5500" b="28194"/>
          <a:stretch/>
        </p:blipFill>
        <p:spPr>
          <a:xfrm>
            <a:off x="1293224" y="91438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73E7A220-9744-A46D-3A56-A7CD2033567F}"/>
              </a:ext>
            </a:extLst>
          </p:cNvPr>
          <p:cNvSpPr/>
          <p:nvPr/>
        </p:nvSpPr>
        <p:spPr>
          <a:xfrm>
            <a:off x="9889588" y="4825218"/>
            <a:ext cx="881575" cy="618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2789A2-BD5B-BDC6-24ED-10BD803816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9" t="5517" b="32094"/>
          <a:stretch/>
        </p:blipFill>
        <p:spPr>
          <a:xfrm>
            <a:off x="1293223" y="91436"/>
            <a:ext cx="10768147" cy="59566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58653CC-FB40-D100-90D0-9E2E0CB7A5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43" r="2962" b="28195"/>
          <a:stretch/>
        </p:blipFill>
        <p:spPr>
          <a:xfrm>
            <a:off x="1293222" y="91434"/>
            <a:ext cx="10537707" cy="5956662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16F753D-02D1-3415-2D40-213B225B39E2}"/>
              </a:ext>
            </a:extLst>
          </p:cNvPr>
          <p:cNvSpPr/>
          <p:nvPr/>
        </p:nvSpPr>
        <p:spPr>
          <a:xfrm>
            <a:off x="4825218" y="3545058"/>
            <a:ext cx="6865034" cy="9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3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7" grpId="0" animBg="1"/>
      <p:bldP spid="18" grpId="0" animBg="1"/>
      <p:bldP spid="20" grpId="0" animBg="1"/>
      <p:bldP spid="2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472</Words>
  <Application>Microsoft Office PowerPoint</Application>
  <PresentationFormat>Widescreen</PresentationFormat>
  <Paragraphs>133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52" baseType="lpstr">
      <vt:lpstr>Arial</vt:lpstr>
      <vt:lpstr>Arial Rounded MT Bold</vt:lpstr>
      <vt:lpstr>Bahnschrift SemiBold Condensed</vt:lpstr>
      <vt:lpstr>Calibri</vt:lpstr>
      <vt:lpstr>Calibri Light</vt:lpstr>
      <vt:lpstr>Open Sans</vt:lpstr>
      <vt:lpstr>Open Sans SemiBold</vt:lpstr>
      <vt:lpstr>Wingdings</vt:lpstr>
      <vt:lpstr>Tema do Office</vt:lpstr>
      <vt:lpstr>Personalizar design</vt:lpstr>
      <vt:lpstr>Apresentação do PowerPoint</vt:lpstr>
      <vt:lpstr>Elementos da Ficha de Atendimento</vt:lpstr>
      <vt:lpstr>Folha de Rosto</vt:lpstr>
      <vt:lpstr>Folha de Rosto</vt:lpstr>
      <vt:lpstr>Antecedentes</vt:lpstr>
      <vt:lpstr>Boas Práticas</vt:lpstr>
      <vt:lpstr>Registro de Antecedentes ativos</vt:lpstr>
      <vt:lpstr>Registro de informações obstétricas</vt:lpstr>
      <vt:lpstr>Registro de antecedentes resolvidos</vt:lpstr>
      <vt:lpstr>Registro de antecedentes cirúrgicos e de internação</vt:lpstr>
      <vt:lpstr>Registro de Antecedentes Familiares</vt:lpstr>
      <vt:lpstr>SOAP</vt:lpstr>
      <vt:lpstr>SOAP</vt:lpstr>
      <vt:lpstr>SOAP</vt:lpstr>
      <vt:lpstr>Subjetivo</vt:lpstr>
      <vt:lpstr>Objetivo</vt:lpstr>
      <vt:lpstr>Avaliação</vt:lpstr>
      <vt:lpstr>Plano</vt:lpstr>
      <vt:lpstr>Agenda</vt:lpstr>
      <vt:lpstr>Tela da Agenda</vt:lpstr>
      <vt:lpstr>Agendamento de pacientes</vt:lpstr>
      <vt:lpstr>Reservando agenda</vt:lpstr>
      <vt:lpstr>Visita domiciliar</vt:lpstr>
      <vt:lpstr>Registro de atendimento tardio</vt:lpstr>
      <vt:lpstr>Atividade Coletiva</vt:lpstr>
      <vt:lpstr>Finalidades da atividade coletiva</vt:lpstr>
      <vt:lpstr>Campos atividade coletiva</vt:lpstr>
      <vt:lpstr>Finalização de Atendimentos</vt:lpstr>
      <vt:lpstr>Finalizar atendimentos não finalizados</vt:lpstr>
      <vt:lpstr>Visualizando os atendimentos não finalizados</vt:lpstr>
      <vt:lpstr>Filtrando os meus atendimentos não finalizados</vt:lpstr>
      <vt:lpstr>Indicadores</vt:lpstr>
      <vt:lpstr>Indicadores do eMulti</vt:lpstr>
      <vt:lpstr>Matriciamento pedagógico das ESF</vt:lpstr>
      <vt:lpstr>Matriciamento pedagógico – preenchimento inicial</vt:lpstr>
      <vt:lpstr>Matriciamento pedagógico </vt:lpstr>
      <vt:lpstr>Atendimentos compartilhados</vt:lpstr>
      <vt:lpstr>Apresentação do PowerPoint</vt:lpstr>
      <vt:lpstr>Atendimento compartilhado</vt:lpstr>
      <vt:lpstr>Atendimento Compartilhado no CDS</vt:lpstr>
      <vt:lpstr>Atendimento em grupo</vt:lpstr>
      <vt:lpstr>Atendimento em grupo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43</cp:revision>
  <dcterms:created xsi:type="dcterms:W3CDTF">2023-03-10T00:01:37Z</dcterms:created>
  <dcterms:modified xsi:type="dcterms:W3CDTF">2023-06-27T22:39:31Z</dcterms:modified>
</cp:coreProperties>
</file>